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slides/charts/chart1.xml" ContentType="application/vnd.openxmlformats-officedocument.drawingml.chart+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f84651af69c463f" /><Relationship Type="http://schemas.openxmlformats.org/officeDocument/2006/relationships/extended-properties" Target="/docProps/app.xml" Id="R1d8c99d7f5424409" /><Relationship Type="http://schemas.openxmlformats.org/officeDocument/2006/relationships/officeDocument" Target="/ppt/presentation.xml" Id="R178e2d9fc0d94b53" /></Relationships>
</file>

<file path=ppt/presentation.xml><?xml version="1.0" encoding="utf-8"?>
<p:presentation xmlns:p="http://schemas.openxmlformats.org/presentationml/2006/main">
  <p:sldMasterIdLst>
    <p:sldMasterId xmlns:r="http://schemas.openxmlformats.org/officeDocument/2006/relationships" id="2147483648" r:id="Rf5333b3c7ba64390"/>
  </p:sldMasterIdLst>
  <p:notesMasterIdLst>
    <p:notesMasterId xmlns:r="http://schemas.openxmlformats.org/officeDocument/2006/relationships" r:id="R6d797ec6a1244640"/>
  </p:notesMasterIdLst>
  <p:sldIdLst>
    <p:sldId xmlns:r="http://schemas.openxmlformats.org/officeDocument/2006/relationships" id="256" r:id="Re55dbd5c24884810"/>
    <p:sldId xmlns:r="http://schemas.openxmlformats.org/officeDocument/2006/relationships" id="257" r:id="Re5b47b7ce0d24c3e"/>
    <p:sldId xmlns:r="http://schemas.openxmlformats.org/officeDocument/2006/relationships" id="258" r:id="R0989489cfa1448cc"/>
    <p:sldId xmlns:r="http://schemas.openxmlformats.org/officeDocument/2006/relationships" id="259" r:id="Ra2261f0c544f4667"/>
    <p:sldId xmlns:r="http://schemas.openxmlformats.org/officeDocument/2006/relationships" id="260" r:id="R23c68d1284ad4498"/>
    <p:sldId xmlns:r="http://schemas.openxmlformats.org/officeDocument/2006/relationships" id="261" r:id="Rcd8c815a1954452d"/>
    <p:sldId xmlns:r="http://schemas.openxmlformats.org/officeDocument/2006/relationships" id="262" r:id="Ra9ec29b9621f4597"/>
    <p:sldId xmlns:r="http://schemas.openxmlformats.org/officeDocument/2006/relationships" id="263" r:id="Re6fed1b2280745ed"/>
    <p:sldId xmlns:r="http://schemas.openxmlformats.org/officeDocument/2006/relationships" id="264" r:id="Re9b4b432996f4ae4"/>
    <p:sldId xmlns:r="http://schemas.openxmlformats.org/officeDocument/2006/relationships" id="265" r:id="Ra6cd8c4a36234fe5"/>
    <p:sldId xmlns:r="http://schemas.openxmlformats.org/officeDocument/2006/relationships" id="266" r:id="Ra132c2aef1f04941"/>
    <p:sldId xmlns:r="http://schemas.openxmlformats.org/officeDocument/2006/relationships" id="267" r:id="R277d0c28dfed42a0"/>
    <p:sldId xmlns:r="http://schemas.openxmlformats.org/officeDocument/2006/relationships" id="268" r:id="R2ad2f4031e904e1e"/>
    <p:sldId xmlns:r="http://schemas.openxmlformats.org/officeDocument/2006/relationships" id="269" r:id="R3c45cf244d084e48"/>
    <p:sldId xmlns:r="http://schemas.openxmlformats.org/officeDocument/2006/relationships" id="270" r:id="Rfc121ff67bbd4f76"/>
    <p:sldId xmlns:r="http://schemas.openxmlformats.org/officeDocument/2006/relationships" id="271" r:id="Raea04847f8484441"/>
    <p:sldId xmlns:r="http://schemas.openxmlformats.org/officeDocument/2006/relationships" id="272" r:id="Rf4abcb32315b4da3"/>
    <p:sldId xmlns:r="http://schemas.openxmlformats.org/officeDocument/2006/relationships" id="273" r:id="R2040c9e130ba4139"/>
    <p:sldId xmlns:r="http://schemas.openxmlformats.org/officeDocument/2006/relationships" id="274" r:id="Re909b5f80d8d4a61"/>
    <p:sldId xmlns:r="http://schemas.openxmlformats.org/officeDocument/2006/relationships" id="275" r:id="Rac9358c80850424b"/>
    <p:sldId xmlns:r="http://schemas.openxmlformats.org/officeDocument/2006/relationships" id="276" r:id="Rbfba94e68bca4f51"/>
    <p:sldId xmlns:r="http://schemas.openxmlformats.org/officeDocument/2006/relationships" id="277" r:id="R92fc0464b25a4eab"/>
    <p:sldId xmlns:r="http://schemas.openxmlformats.org/officeDocument/2006/relationships" id="278" r:id="R63f73709e30e4855"/>
    <p:sldId xmlns:r="http://schemas.openxmlformats.org/officeDocument/2006/relationships" id="279" r:id="R2dcda14954524084"/>
    <p:sldId xmlns:r="http://schemas.openxmlformats.org/officeDocument/2006/relationships" id="280" r:id="R3846f21a61ae4b21"/>
    <p:sldId xmlns:r="http://schemas.openxmlformats.org/officeDocument/2006/relationships" id="281" r:id="Ra210a1e734334089"/>
    <p:sldId xmlns:r="http://schemas.openxmlformats.org/officeDocument/2006/relationships" id="282" r:id="R555d9a5d212c4984"/>
    <p:sldId xmlns:r="http://schemas.openxmlformats.org/officeDocument/2006/relationships" id="283" r:id="R80079d177cb7429e"/>
    <p:sldId xmlns:r="http://schemas.openxmlformats.org/officeDocument/2006/relationships" id="284" r:id="Rf5ca191ccedb4da3"/>
    <p:sldId xmlns:r="http://schemas.openxmlformats.org/officeDocument/2006/relationships" id="285" r:id="Rd9de1ffa57d4466f"/>
    <p:sldId xmlns:r="http://schemas.openxmlformats.org/officeDocument/2006/relationships" id="286" r:id="R2cd42df643854135"/>
    <p:sldId xmlns:r="http://schemas.openxmlformats.org/officeDocument/2006/relationships" id="287" r:id="Rcfb1d5487a434070"/>
    <p:sldId xmlns:r="http://schemas.openxmlformats.org/officeDocument/2006/relationships" id="288" r:id="Rc1a609bb731e4ab0"/>
    <p:sldId xmlns:r="http://schemas.openxmlformats.org/officeDocument/2006/relationships" id="289" r:id="R743135e3115b422c"/>
    <p:sldId xmlns:r="http://schemas.openxmlformats.org/officeDocument/2006/relationships" id="290" r:id="R372f4e05682f482c"/>
    <p:sldId xmlns:r="http://schemas.openxmlformats.org/officeDocument/2006/relationships" id="291" r:id="Ra64bc25566814a3f"/>
    <p:sldId xmlns:r="http://schemas.openxmlformats.org/officeDocument/2006/relationships" id="292" r:id="R2af09df4df5a4207"/>
    <p:sldId xmlns:r="http://schemas.openxmlformats.org/officeDocument/2006/relationships" id="293" r:id="R93b494bb16ae4225"/>
    <p:sldId xmlns:r="http://schemas.openxmlformats.org/officeDocument/2006/relationships" id="294" r:id="R6a47614fc81f40ff"/>
    <p:sldId xmlns:r="http://schemas.openxmlformats.org/officeDocument/2006/relationships" id="295" r:id="R97f66c5586f544fc"/>
    <p:sldId xmlns:r="http://schemas.openxmlformats.org/officeDocument/2006/relationships" id="296" r:id="Rb5ea582834dc4b38"/>
    <p:sldId xmlns:r="http://schemas.openxmlformats.org/officeDocument/2006/relationships" id="297" r:id="R63202f59605f4461"/>
    <p:sldId xmlns:r="http://schemas.openxmlformats.org/officeDocument/2006/relationships" id="298" r:id="R9338625aa6514674"/>
    <p:sldId xmlns:r="http://schemas.openxmlformats.org/officeDocument/2006/relationships" id="299" r:id="Re3feb9de23124204"/>
    <p:sldId xmlns:r="http://schemas.openxmlformats.org/officeDocument/2006/relationships" id="300" r:id="R20ff303bd1264ba9"/>
    <p:sldId xmlns:r="http://schemas.openxmlformats.org/officeDocument/2006/relationships" id="301" r:id="R40c6accbe16a4bb5"/>
    <p:sldId xmlns:r="http://schemas.openxmlformats.org/officeDocument/2006/relationships" id="302" r:id="R7cf7f0701a4540e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35a48dcc9ef4f50" /><Relationship Type="http://schemas.openxmlformats.org/officeDocument/2006/relationships/slideMaster" Target="/ppt/slideMasters/slideMaster1.xml" Id="Rf5333b3c7ba64390" /><Relationship Type="http://schemas.openxmlformats.org/officeDocument/2006/relationships/notesMaster" Target="/ppt/notesMasters/notesMaster1.xml" Id="R6d797ec6a1244640" /><Relationship Type="http://schemas.openxmlformats.org/officeDocument/2006/relationships/presProps" Target="/ppt/presProps.xml" Id="R111f9dd3608a4603" /><Relationship Type="http://schemas.openxmlformats.org/officeDocument/2006/relationships/tableStyles" Target="/ppt/tableStyles.xml" Id="R4f5e626986454179" /><Relationship Type="http://schemas.openxmlformats.org/officeDocument/2006/relationships/slide" Target="/ppt/slides/slide1.xml" Id="Re55dbd5c24884810" /><Relationship Type="http://schemas.openxmlformats.org/officeDocument/2006/relationships/slide" Target="/ppt/slides/slide2.xml" Id="Re5b47b7ce0d24c3e" /><Relationship Type="http://schemas.openxmlformats.org/officeDocument/2006/relationships/slide" Target="/ppt/slides/slide3.xml" Id="R0989489cfa1448cc" /><Relationship Type="http://schemas.openxmlformats.org/officeDocument/2006/relationships/slide" Target="/ppt/slides/slide4.xml" Id="Ra2261f0c544f4667" /><Relationship Type="http://schemas.openxmlformats.org/officeDocument/2006/relationships/slide" Target="/ppt/slides/slide5.xml" Id="R23c68d1284ad4498" /><Relationship Type="http://schemas.openxmlformats.org/officeDocument/2006/relationships/slide" Target="/ppt/slides/slide6.xml" Id="Rcd8c815a1954452d" /><Relationship Type="http://schemas.openxmlformats.org/officeDocument/2006/relationships/slide" Target="/ppt/slides/slide7.xml" Id="Ra9ec29b9621f4597" /><Relationship Type="http://schemas.openxmlformats.org/officeDocument/2006/relationships/slide" Target="/ppt/slides/slide8.xml" Id="Re6fed1b2280745ed" /><Relationship Type="http://schemas.openxmlformats.org/officeDocument/2006/relationships/slide" Target="/ppt/slides/slide9.xml" Id="Re9b4b432996f4ae4" /><Relationship Type="http://schemas.openxmlformats.org/officeDocument/2006/relationships/slide" Target="/ppt/slides/slide10.xml" Id="Ra6cd8c4a36234fe5" /><Relationship Type="http://schemas.openxmlformats.org/officeDocument/2006/relationships/slide" Target="/ppt/slides/slide11.xml" Id="Ra132c2aef1f04941" /><Relationship Type="http://schemas.openxmlformats.org/officeDocument/2006/relationships/slide" Target="/ppt/slides/slide12.xml" Id="R277d0c28dfed42a0" /><Relationship Type="http://schemas.openxmlformats.org/officeDocument/2006/relationships/slide" Target="/ppt/slides/slide13.xml" Id="R2ad2f4031e904e1e" /><Relationship Type="http://schemas.openxmlformats.org/officeDocument/2006/relationships/slide" Target="/ppt/slides/slide14.xml" Id="R3c45cf244d084e48" /><Relationship Type="http://schemas.openxmlformats.org/officeDocument/2006/relationships/slide" Target="/ppt/slides/slide15.xml" Id="Rfc121ff67bbd4f76" /><Relationship Type="http://schemas.openxmlformats.org/officeDocument/2006/relationships/slide" Target="/ppt/slides/slide16.xml" Id="Raea04847f8484441" /><Relationship Type="http://schemas.openxmlformats.org/officeDocument/2006/relationships/slide" Target="/ppt/slides/slide17.xml" Id="Rf4abcb32315b4da3" /><Relationship Type="http://schemas.openxmlformats.org/officeDocument/2006/relationships/slide" Target="/ppt/slides/slide18.xml" Id="R2040c9e130ba4139" /><Relationship Type="http://schemas.openxmlformats.org/officeDocument/2006/relationships/slide" Target="/ppt/slides/slide19.xml" Id="Re909b5f80d8d4a61" /><Relationship Type="http://schemas.openxmlformats.org/officeDocument/2006/relationships/slide" Target="/ppt/slides/slide20.xml" Id="Rac9358c80850424b" /><Relationship Type="http://schemas.openxmlformats.org/officeDocument/2006/relationships/slide" Target="/ppt/slides/slide21.xml" Id="Rbfba94e68bca4f51" /><Relationship Type="http://schemas.openxmlformats.org/officeDocument/2006/relationships/slide" Target="/ppt/slides/slide22.xml" Id="R92fc0464b25a4eab" /><Relationship Type="http://schemas.openxmlformats.org/officeDocument/2006/relationships/slide" Target="/ppt/slides/slide23.xml" Id="R63f73709e30e4855" /><Relationship Type="http://schemas.openxmlformats.org/officeDocument/2006/relationships/slide" Target="/ppt/slides/slide24.xml" Id="R2dcda14954524084" /><Relationship Type="http://schemas.openxmlformats.org/officeDocument/2006/relationships/slide" Target="/ppt/slides/slide25.xml" Id="R3846f21a61ae4b21" /><Relationship Type="http://schemas.openxmlformats.org/officeDocument/2006/relationships/slide" Target="/ppt/slides/slide26.xml" Id="Ra210a1e734334089" /><Relationship Type="http://schemas.openxmlformats.org/officeDocument/2006/relationships/slide" Target="/ppt/slides/slide27.xml" Id="R555d9a5d212c4984" /><Relationship Type="http://schemas.openxmlformats.org/officeDocument/2006/relationships/slide" Target="/ppt/slides/slide28.xml" Id="R80079d177cb7429e" /><Relationship Type="http://schemas.openxmlformats.org/officeDocument/2006/relationships/slide" Target="/ppt/slides/slide29.xml" Id="Rf5ca191ccedb4da3" /><Relationship Type="http://schemas.openxmlformats.org/officeDocument/2006/relationships/slide" Target="/ppt/slides/slide30.xml" Id="Rd9de1ffa57d4466f" /><Relationship Type="http://schemas.openxmlformats.org/officeDocument/2006/relationships/slide" Target="/ppt/slides/slide31.xml" Id="R2cd42df643854135" /><Relationship Type="http://schemas.openxmlformats.org/officeDocument/2006/relationships/slide" Target="/ppt/slides/slide32.xml" Id="Rcfb1d5487a434070" /><Relationship Type="http://schemas.openxmlformats.org/officeDocument/2006/relationships/slide" Target="/ppt/slides/slide33.xml" Id="Rc1a609bb731e4ab0" /><Relationship Type="http://schemas.openxmlformats.org/officeDocument/2006/relationships/slide" Target="/ppt/slides/slide34.xml" Id="R743135e3115b422c" /><Relationship Type="http://schemas.openxmlformats.org/officeDocument/2006/relationships/slide" Target="/ppt/slides/slide35.xml" Id="R372f4e05682f482c" /><Relationship Type="http://schemas.openxmlformats.org/officeDocument/2006/relationships/slide" Target="/ppt/slides/slide36.xml" Id="Ra64bc25566814a3f" /><Relationship Type="http://schemas.openxmlformats.org/officeDocument/2006/relationships/slide" Target="/ppt/slides/slide37.xml" Id="R2af09df4df5a4207" /><Relationship Type="http://schemas.openxmlformats.org/officeDocument/2006/relationships/slide" Target="/ppt/slides/slide38.xml" Id="R93b494bb16ae4225" /><Relationship Type="http://schemas.openxmlformats.org/officeDocument/2006/relationships/slide" Target="/ppt/slides/slide39.xml" Id="R6a47614fc81f40ff" /><Relationship Type="http://schemas.openxmlformats.org/officeDocument/2006/relationships/slide" Target="/ppt/slides/slide40.xml" Id="R97f66c5586f544fc" /><Relationship Type="http://schemas.openxmlformats.org/officeDocument/2006/relationships/slide" Target="/ppt/slides/slide41.xml" Id="Rb5ea582834dc4b38" /><Relationship Type="http://schemas.openxmlformats.org/officeDocument/2006/relationships/slide" Target="/ppt/slides/slide42.xml" Id="R63202f59605f4461" /><Relationship Type="http://schemas.openxmlformats.org/officeDocument/2006/relationships/slide" Target="/ppt/slides/slide43.xml" Id="R9338625aa6514674" /><Relationship Type="http://schemas.openxmlformats.org/officeDocument/2006/relationships/slide" Target="/ppt/slides/slide44.xml" Id="Re3feb9de23124204" /><Relationship Type="http://schemas.openxmlformats.org/officeDocument/2006/relationships/slide" Target="/ppt/slides/slide45.xml" Id="R20ff303bd1264ba9" /><Relationship Type="http://schemas.openxmlformats.org/officeDocument/2006/relationships/slide" Target="/ppt/slides/slide46.xml" Id="R40c6accbe16a4bb5" /><Relationship Type="http://schemas.openxmlformats.org/officeDocument/2006/relationships/slide" Target="/ppt/slides/slide47.xml" Id="R7cf7f0701a4540e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a5787e17809449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6596c41a36946de" /><Relationship Type="http://schemas.openxmlformats.org/officeDocument/2006/relationships/notesMaster" Target="/ppt/notesMasters/notesMaster1.xml" Id="R5da73638cf9a46d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e0708bc658394759" /><Relationship Type="http://schemas.openxmlformats.org/officeDocument/2006/relationships/notesMaster" Target="/ppt/notesMasters/notesMaster1.xml" Id="R831efff7785d4f4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20168cd628f48b7" /><Relationship Type="http://schemas.openxmlformats.org/officeDocument/2006/relationships/notesMaster" Target="/ppt/notesMasters/notesMaster1.xml" Id="Rd2c5981cbf1847f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910f9d28b2c465e" /><Relationship Type="http://schemas.openxmlformats.org/officeDocument/2006/relationships/notesMaster" Target="/ppt/notesMasters/notesMaster1.xml" Id="R037578c63545457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135cdf0a2b354224" /><Relationship Type="http://schemas.openxmlformats.org/officeDocument/2006/relationships/notesMaster" Target="/ppt/notesMasters/notesMaster1.xml" Id="R05c0892372b44e2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fbb90a375b34e61" /><Relationship Type="http://schemas.openxmlformats.org/officeDocument/2006/relationships/notesMaster" Target="/ppt/notesMasters/notesMaster1.xml" Id="R2c1ee32ddaaf45fb"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1e11286df37b4ef8" /><Relationship Type="http://schemas.openxmlformats.org/officeDocument/2006/relationships/notesMaster" Target="/ppt/notesMasters/notesMaster1.xml" Id="R8d094ae9b1554068"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1cfa423f6624c40" /><Relationship Type="http://schemas.openxmlformats.org/officeDocument/2006/relationships/notesMaster" Target="/ppt/notesMasters/notesMaster1.xml" Id="R2d13a1a629f8458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27567698c22f4a4d" /><Relationship Type="http://schemas.openxmlformats.org/officeDocument/2006/relationships/notesMaster" Target="/ppt/notesMasters/notesMaster1.xml" Id="R6c78d9472eea4939"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4ca8a1a0e1ee44f7" /><Relationship Type="http://schemas.openxmlformats.org/officeDocument/2006/relationships/notesMaster" Target="/ppt/notesMasters/notesMaster1.xml" Id="Rb303f7621dfc46e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7116a2e283d4314" /><Relationship Type="http://schemas.openxmlformats.org/officeDocument/2006/relationships/notesMaster" Target="/ppt/notesMasters/notesMaster1.xml" Id="Rc6b222057a7d4231" /></Relationships>
</file>

<file path=ppt/notesSlides/_rels/notesSlide2.xml.rels>&#65279;<?xml version="1.0" encoding="utf-8"?><Relationships xmlns="http://schemas.openxmlformats.org/package/2006/relationships"><Relationship Type="http://schemas.openxmlformats.org/officeDocument/2006/relationships/slide" Target="/ppt/slides/slide2.xml" Id="Rd53b3c62b06a44ed" /><Relationship Type="http://schemas.openxmlformats.org/officeDocument/2006/relationships/notesMaster" Target="/ppt/notesMasters/notesMaster1.xml" Id="R27bf42a3e8dd4aef"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a442ce446a384ec5" /><Relationship Type="http://schemas.openxmlformats.org/officeDocument/2006/relationships/notesMaster" Target="/ppt/notesMasters/notesMaster1.xml" Id="R4bb2a81da3264763"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11826297fd74374" /><Relationship Type="http://schemas.openxmlformats.org/officeDocument/2006/relationships/notesMaster" Target="/ppt/notesMasters/notesMaster1.xml" Id="Rff69e010a56245cb"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a00e6632f96942ef" /><Relationship Type="http://schemas.openxmlformats.org/officeDocument/2006/relationships/notesMaster" Target="/ppt/notesMasters/notesMaster1.xml" Id="R026343710c6c4e0f"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470e582428324be5" /><Relationship Type="http://schemas.openxmlformats.org/officeDocument/2006/relationships/notesMaster" Target="/ppt/notesMasters/notesMaster1.xml" Id="R5c05be1236f24899"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ea0db1cd116f41ed" /><Relationship Type="http://schemas.openxmlformats.org/officeDocument/2006/relationships/notesMaster" Target="/ppt/notesMasters/notesMaster1.xml" Id="R0f6fce5ec2644d95"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63813aa85416446b" /><Relationship Type="http://schemas.openxmlformats.org/officeDocument/2006/relationships/notesMaster" Target="/ppt/notesMasters/notesMaster1.xml" Id="R0ecabe7bea4144a6"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ba00d3b7f1124d47" /><Relationship Type="http://schemas.openxmlformats.org/officeDocument/2006/relationships/notesMaster" Target="/ppt/notesMasters/notesMaster1.xml" Id="R346ca2b91c8c4544"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c702b60f3ccd4892" /><Relationship Type="http://schemas.openxmlformats.org/officeDocument/2006/relationships/notesMaster" Target="/ppt/notesMasters/notesMaster1.xml" Id="Re039c1a101ea490c"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59f34f1418d41de" /><Relationship Type="http://schemas.openxmlformats.org/officeDocument/2006/relationships/notesMaster" Target="/ppt/notesMasters/notesMaster1.xml" Id="R39552347a1544ef5"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be77ae60cc384be9" /><Relationship Type="http://schemas.openxmlformats.org/officeDocument/2006/relationships/notesMaster" Target="/ppt/notesMasters/notesMaster1.xml" Id="R26055a41c8d94ca6" /></Relationships>
</file>

<file path=ppt/notesSlides/_rels/notesSlide3.xml.rels>&#65279;<?xml version="1.0" encoding="utf-8"?><Relationships xmlns="http://schemas.openxmlformats.org/package/2006/relationships"><Relationship Type="http://schemas.openxmlformats.org/officeDocument/2006/relationships/slide" Target="/ppt/slides/slide3.xml" Id="R3a564e79cd204371" /><Relationship Type="http://schemas.openxmlformats.org/officeDocument/2006/relationships/notesMaster" Target="/ppt/notesMasters/notesMaster1.xml" Id="R4db48159ca2447bc"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32a28e7113b9432e" /><Relationship Type="http://schemas.openxmlformats.org/officeDocument/2006/relationships/notesMaster" Target="/ppt/notesMasters/notesMaster1.xml" Id="R52797b16cebd447c"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5b43a414a0244175" /><Relationship Type="http://schemas.openxmlformats.org/officeDocument/2006/relationships/notesMaster" Target="/ppt/notesMasters/notesMaster1.xml" Id="R902789af96f64107"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57b5abe3f5cc4273" /><Relationship Type="http://schemas.openxmlformats.org/officeDocument/2006/relationships/notesMaster" Target="/ppt/notesMasters/notesMaster1.xml" Id="Rf7eba4340f0840e4"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491723cf94e14ade" /><Relationship Type="http://schemas.openxmlformats.org/officeDocument/2006/relationships/notesMaster" Target="/ppt/notesMasters/notesMaster1.xml" Id="R785f990686184a35"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4e73d84809024a1b" /><Relationship Type="http://schemas.openxmlformats.org/officeDocument/2006/relationships/notesMaster" Target="/ppt/notesMasters/notesMaster1.xml" Id="Ra052b89d8eed4e92"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6b2f2319fec44afe" /><Relationship Type="http://schemas.openxmlformats.org/officeDocument/2006/relationships/notesMaster" Target="/ppt/notesMasters/notesMaster1.xml" Id="R5c879920344d49d0"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12b12507f0ef494b" /><Relationship Type="http://schemas.openxmlformats.org/officeDocument/2006/relationships/notesMaster" Target="/ppt/notesMasters/notesMaster1.xml" Id="Rfe898c43bc0a4386"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e0d4c2defb4c413d" /><Relationship Type="http://schemas.openxmlformats.org/officeDocument/2006/relationships/notesMaster" Target="/ppt/notesMasters/notesMaster1.xml" Id="Reba212dea7d84c19"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43d0bd92bd7a4a74" /><Relationship Type="http://schemas.openxmlformats.org/officeDocument/2006/relationships/notesMaster" Target="/ppt/notesMasters/notesMaster1.xml" Id="R86958124a6034f7d"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66823dc6c7784c25" /><Relationship Type="http://schemas.openxmlformats.org/officeDocument/2006/relationships/notesMaster" Target="/ppt/notesMasters/notesMaster1.xml" Id="Rd2f5123a547d46df" /></Relationships>
</file>

<file path=ppt/notesSlides/_rels/notesSlide4.xml.rels>&#65279;<?xml version="1.0" encoding="utf-8"?><Relationships xmlns="http://schemas.openxmlformats.org/package/2006/relationships"><Relationship Type="http://schemas.openxmlformats.org/officeDocument/2006/relationships/slide" Target="/ppt/slides/slide4.xml" Id="R61c6ec7df1294abd" /><Relationship Type="http://schemas.openxmlformats.org/officeDocument/2006/relationships/notesMaster" Target="/ppt/notesMasters/notesMaster1.xml" Id="R18c6fa2194884c8e"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91ceef7030014c13" /><Relationship Type="http://schemas.openxmlformats.org/officeDocument/2006/relationships/notesMaster" Target="/ppt/notesMasters/notesMaster1.xml" Id="R942783e7ff1d4ff7"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9fb86a5da17b41d2" /><Relationship Type="http://schemas.openxmlformats.org/officeDocument/2006/relationships/notesMaster" Target="/ppt/notesMasters/notesMaster1.xml" Id="R10c24dfa54694ab3"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da9c117984574caa" /><Relationship Type="http://schemas.openxmlformats.org/officeDocument/2006/relationships/notesMaster" Target="/ppt/notesMasters/notesMaster1.xml" Id="R8c60cf1b242646a1"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c6df34cc93b243a5" /><Relationship Type="http://schemas.openxmlformats.org/officeDocument/2006/relationships/notesMaster" Target="/ppt/notesMasters/notesMaster1.xml" Id="R6662b8d8d9fd4523"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261842715e8749e9" /><Relationship Type="http://schemas.openxmlformats.org/officeDocument/2006/relationships/notesMaster" Target="/ppt/notesMasters/notesMaster1.xml" Id="R5b7a92b8fac34d6f"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cd18d657ac0149b8" /><Relationship Type="http://schemas.openxmlformats.org/officeDocument/2006/relationships/notesMaster" Target="/ppt/notesMasters/notesMaster1.xml" Id="R44b90d716c1f41c8"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27bf2b180a644514" /><Relationship Type="http://schemas.openxmlformats.org/officeDocument/2006/relationships/notesMaster" Target="/ppt/notesMasters/notesMaster1.xml" Id="R9c0369cc67d24ee8"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8b7fedd22b954ff9" /><Relationship Type="http://schemas.openxmlformats.org/officeDocument/2006/relationships/notesMaster" Target="/ppt/notesMasters/notesMaster1.xml" Id="Ra442a525d55a4d1d" /></Relationships>
</file>

<file path=ppt/notesSlides/_rels/notesSlide5.xml.rels>&#65279;<?xml version="1.0" encoding="utf-8"?><Relationships xmlns="http://schemas.openxmlformats.org/package/2006/relationships"><Relationship Type="http://schemas.openxmlformats.org/officeDocument/2006/relationships/slide" Target="/ppt/slides/slide5.xml" Id="R70bb8b7ec1d44ce1" /><Relationship Type="http://schemas.openxmlformats.org/officeDocument/2006/relationships/notesMaster" Target="/ppt/notesMasters/notesMaster1.xml" Id="Rb03258fff9284ad7" /></Relationships>
</file>

<file path=ppt/notesSlides/_rels/notesSlide6.xml.rels>&#65279;<?xml version="1.0" encoding="utf-8"?><Relationships xmlns="http://schemas.openxmlformats.org/package/2006/relationships"><Relationship Type="http://schemas.openxmlformats.org/officeDocument/2006/relationships/slide" Target="/ppt/slides/slide6.xml" Id="R9d7e1b89b7134abf" /><Relationship Type="http://schemas.openxmlformats.org/officeDocument/2006/relationships/notesMaster" Target="/ppt/notesMasters/notesMaster1.xml" Id="R594b41acee5f4e90" /></Relationships>
</file>

<file path=ppt/notesSlides/_rels/notesSlide7.xml.rels>&#65279;<?xml version="1.0" encoding="utf-8"?><Relationships xmlns="http://schemas.openxmlformats.org/package/2006/relationships"><Relationship Type="http://schemas.openxmlformats.org/officeDocument/2006/relationships/slide" Target="/ppt/slides/slide7.xml" Id="Re5f67608bb3945fa" /><Relationship Type="http://schemas.openxmlformats.org/officeDocument/2006/relationships/notesMaster" Target="/ppt/notesMasters/notesMaster1.xml" Id="Rb5dcd990931a4035" /></Relationships>
</file>

<file path=ppt/notesSlides/_rels/notesSlide8.xml.rels>&#65279;<?xml version="1.0" encoding="utf-8"?><Relationships xmlns="http://schemas.openxmlformats.org/package/2006/relationships"><Relationship Type="http://schemas.openxmlformats.org/officeDocument/2006/relationships/slide" Target="/ppt/slides/slide8.xml" Id="R613b13ca3be3454b" /><Relationship Type="http://schemas.openxmlformats.org/officeDocument/2006/relationships/notesMaster" Target="/ppt/notesMasters/notesMaster1.xml" Id="R3315864f25c44922" /></Relationships>
</file>

<file path=ppt/notesSlides/_rels/notesSlide9.xml.rels>&#65279;<?xml version="1.0" encoding="utf-8"?><Relationships xmlns="http://schemas.openxmlformats.org/package/2006/relationships"><Relationship Type="http://schemas.openxmlformats.org/officeDocument/2006/relationships/slide" Target="/ppt/slides/slide9.xml" Id="R3d5730a61dee4102" /><Relationship Type="http://schemas.openxmlformats.org/officeDocument/2006/relationships/notesMaster" Target="/ppt/notesMasters/notesMaster1.xml" Id="R5263fcef4a034bf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0:00–0:02</a:t>
            </a:r>
          </a:p>
          <a:p xmlns:a="http://schemas.openxmlformats.org/drawingml/2006/main">
            <a:r>
              <a:t/>
            </a:r>
          </a:p>
          <a:p xmlns:a="http://schemas.openxmlformats.org/drawingml/2006/main">
            <a:r>
              <a:t>Purpose: Set the class contract and make the lifecycle—not model internals—the subject of Class 1.</a:t>
            </a:r>
          </a:p>
          <a:p xmlns:a="http://schemas.openxmlformats.org/drawingml/2006/main">
            <a:r>
              <a:t/>
            </a:r>
          </a:p>
          <a:p xmlns:a="http://schemas.openxmlformats.org/drawingml/2006/main">
            <a:r>
              <a:t>Talk track:</a:t>
            </a:r>
          </a:p>
          <a:p xmlns:a="http://schemas.openxmlformats.org/drawingml/2006/main">
            <a:r>
              <a:t>Open by saying that this class is about how teams repeatedly change probabilistic software without using customers as the first test suite. The core move is inherited from production machine learning: collect evidence in controlled environments, increase realism and exposure in stages, monitor what changes, and feed failures back into the next version.</a:t>
            </a:r>
          </a:p>
          <a:p xmlns:a="http://schemas.openxmlformats.org/drawingml/2006/main">
            <a:r>
              <a:t/>
            </a:r>
          </a:p>
          <a:p xmlns:a="http://schemas.openxmlformats.org/drawingml/2006/main">
            <a:r>
              <a:t>Name the three systems we will compare: a predictive ML model, a bounded LLM application, and an agent that chooses actions dynamically.</a:t>
            </a:r>
          </a:p>
          <a:p xmlns:a="http://schemas.openxmlformats.org/drawingml/2006/main">
            <a:r>
              <a:t/>
            </a:r>
          </a:p>
          <a:p xmlns:a="http://schemas.openxmlformats.org/drawingml/2006/main">
            <a:r>
              <a:t>Ask / teaching move:</a:t>
            </a:r>
          </a:p>
          <a:p xmlns:a="http://schemas.openxmlformats.org/drawingml/2006/main">
            <a:r>
              <a:t>Ask for a quick show of hands: who has shipped a model-backed feature, and who has debugged one only after real users encountered it?</a:t>
            </a:r>
          </a:p>
          <a:p xmlns:a="http://schemas.openxmlformats.org/drawingml/2006/main">
            <a:r>
              <a:t/>
            </a:r>
          </a:p>
          <a:p xmlns:a="http://schemas.openxmlformats.org/drawingml/2006/main">
            <a:r>
              <a:t>Transition:</a:t>
            </a:r>
          </a:p>
          <a:p xmlns:a="http://schemas.openxmlformats.org/drawingml/2006/main">
            <a:r>
              <a:t>Before showing the lifecycle, clarify what this class is—and is not—trying to prove.</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 Google, Rules of Machine Learning — https://developers.google.com/machine-learning/guides/rules-of-ml/</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0:37–0:43</a:t>
            </a:r>
          </a:p>
          <a:p xmlns:a="http://schemas.openxmlformats.org/drawingml/2006/main">
            <a:r>
              <a:t/>
            </a:r>
          </a:p>
          <a:p xmlns:a="http://schemas.openxmlformats.org/drawingml/2006/main">
            <a:r>
              <a:t>Purpose: Show the direct corollaries between conventional ML, LLM applications, and agents at the framing stage.</a:t>
            </a:r>
          </a:p>
          <a:p xmlns:a="http://schemas.openxmlformats.org/drawingml/2006/main">
            <a:r>
              <a:t/>
            </a:r>
          </a:p>
          <a:p xmlns:a="http://schemas.openxmlformats.org/drawingml/2006/main">
            <a:r>
              <a:t>Talk track:</a:t>
            </a:r>
          </a:p>
          <a:p xmlns:a="http://schemas.openxmlformats.org/drawingml/2006/main">
            <a:r>
              <a:t>Read one row at a time rather than one column at a time. The supported outcome remains a product claim. The unacceptable failure becomes more operational as the system gains autonomy. Human oversight also moves from reviewing a prediction, to escalating an answer, to approving or constraining a consequential action.</a:t>
            </a:r>
          </a:p>
          <a:p xmlns:a="http://schemas.openxmlformats.org/drawingml/2006/main">
            <a:r>
              <a:t/>
            </a:r>
          </a:p>
          <a:p xmlns:a="http://schemas.openxmlformats.org/drawingml/2006/main">
            <a:r>
              <a:t>Call out the final row. The agent-specific framing failure is often not bad model quality; it is an incomplete action contract—no permission boundary, no safe stop, or no escalation path.</a:t>
            </a:r>
          </a:p>
          <a:p xmlns:a="http://schemas.openxmlformats.org/drawingml/2006/main">
            <a:r>
              <a:t/>
            </a:r>
          </a:p>
          <a:p xmlns:a="http://schemas.openxmlformats.org/drawingml/2006/main">
            <a:r>
              <a:t>Ask / teaching move:</a:t>
            </a:r>
          </a:p>
          <a:p xmlns:a="http://schemas.openxmlformats.org/drawingml/2006/main">
            <a:r>
              <a:t>Ask participants to rewrite one vague requirement such as 'the assistant should be helpful' into an outcome, an invariant, and a human boundary.</a:t>
            </a:r>
          </a:p>
          <a:p xmlns:a="http://schemas.openxmlformats.org/drawingml/2006/main">
            <a:r>
              <a:t/>
            </a:r>
          </a:p>
          <a:p xmlns:a="http://schemas.openxmlformats.org/drawingml/2006/main">
            <a:r>
              <a:t>Transition:</a:t>
            </a:r>
          </a:p>
          <a:p xmlns:a="http://schemas.openxmlformats.org/drawingml/2006/main">
            <a:r>
              <a:t>Apply the framing stage to the running BugBoard example before any score appears.</a:t>
            </a:r>
          </a:p>
          <a:p xmlns:a="http://schemas.openxmlformats.org/drawingml/2006/main">
            <a:r>
              <a:t/>
            </a:r>
          </a:p>
          <a:p xmlns:a="http://schemas.openxmlformats.org/drawingml/2006/main">
            <a:r>
              <a:t>[Sources]</a:t>
            </a:r>
          </a:p>
          <a:p xmlns:a="http://schemas.openxmlformats.org/drawingml/2006/main">
            <a:r>
              <a:t>- NIST, AI Risk Management Framework Core — https://airc.nist.gov/airmf-resources/airmf/5-sec-core/</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0:43–0:48</a:t>
            </a:r>
          </a:p>
          <a:p xmlns:a="http://schemas.openxmlformats.org/drawingml/2006/main">
            <a:r>
              <a:t/>
            </a:r>
          </a:p>
          <a:p xmlns:a="http://schemas.openxmlformats.org/drawingml/2006/main">
            <a:r>
              <a:t>Purpose: Demonstrate how a product contract generates later eval slices and gates.</a:t>
            </a:r>
          </a:p>
          <a:p xmlns:a="http://schemas.openxmlformats.org/drawingml/2006/main">
            <a:r>
              <a:t/>
            </a:r>
          </a:p>
          <a:p xmlns:a="http://schemas.openxmlformats.org/drawingml/2006/main">
            <a:r>
              <a:t>Talk track:</a:t>
            </a:r>
          </a:p>
          <a:p xmlns:a="http://schemas.openxmlformats.org/drawingml/2006/main">
            <a:r>
              <a:t>Introduce BugBoard without showing A/B results. The outcome tells us what a successful task looks like. The invariant creates a critical failure category that cannot be averaged away. The human boundary limits the agent's action surface even if its recommendation quality is high.</a:t>
            </a:r>
          </a:p>
          <a:p xmlns:a="http://schemas.openxmlformats.org/drawingml/2006/main">
            <a:r>
              <a:t/>
            </a:r>
          </a:p>
          <a:p xmlns:a="http://schemas.openxmlformats.org/drawingml/2006/main">
            <a:r>
              <a:t>Explain the downstream consequences: the evidence set must include suspected-secret cases; the offline grader must test the invariant; the staged release must preserve approval; and online monitoring must track attempted containment, denials, and escalations.</a:t>
            </a:r>
          </a:p>
          <a:p xmlns:a="http://schemas.openxmlformats.org/drawingml/2006/main">
            <a:r>
              <a:t/>
            </a:r>
          </a:p>
          <a:p xmlns:a="http://schemas.openxmlformats.org/drawingml/2006/main">
            <a:r>
              <a:t>Ask / teaching move:</a:t>
            </a:r>
          </a:p>
          <a:p xmlns:a="http://schemas.openxmlformats.org/drawingml/2006/main">
            <a:r>
              <a:t>Give the room ninety seconds to add one outcome, one invariant, and one boundary for an agent they know.</a:t>
            </a:r>
          </a:p>
          <a:p xmlns:a="http://schemas.openxmlformats.org/drawingml/2006/main">
            <a:r>
              <a:t/>
            </a:r>
          </a:p>
          <a:p xmlns:a="http://schemas.openxmlformats.org/drawingml/2006/main">
            <a:r>
              <a:t>Transition:</a:t>
            </a:r>
          </a:p>
          <a:p xmlns:a="http://schemas.openxmlformats.org/drawingml/2006/main">
            <a:r>
              <a:t>Step two turns those claims into versioned evidence.</a:t>
            </a:r>
          </a:p>
          <a:p xmlns:a="http://schemas.openxmlformats.org/drawingml/2006/main">
            <a:r>
              <a:t/>
            </a:r>
          </a:p>
          <a:p xmlns:a="http://schemas.openxmlformats.org/drawingml/2006/main">
            <a:r>
              <a:t>[Sources]</a:t>
            </a:r>
          </a:p>
          <a:p xmlns:a="http://schemas.openxmlformats.org/drawingml/2006/main">
            <a:r>
              <a:t>- Course-created fictional BugBoard case and illustrative metrics; not production or WHOOP data.</a:t>
            </a:r>
          </a:p>
          <a:p xmlns:a="http://schemas.openxmlformats.org/drawingml/2006/main">
            <a:r>
              <a:t>- NIST, AI Risk Management Framework Core — https://airc.nist.gov/airmf-resources/airmf/5-sec-core/</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0:48–0:51</a:t>
            </a:r>
          </a:p>
          <a:p xmlns:a="http://schemas.openxmlformats.org/drawingml/2006/main">
            <a:r>
              <a:t/>
            </a:r>
          </a:p>
          <a:p xmlns:a="http://schemas.openxmlformats.org/drawingml/2006/main">
            <a:r>
              <a:t>Purpose: Move from product claims to representative, reviewable evaluation units.</a:t>
            </a:r>
          </a:p>
          <a:p xmlns:a="http://schemas.openxmlformats.org/drawingml/2006/main">
            <a:r>
              <a:t/>
            </a:r>
          </a:p>
          <a:p xmlns:a="http://schemas.openxmlformats.org/drawingml/2006/main">
            <a:r>
              <a:t>Talk track:</a:t>
            </a:r>
          </a:p>
          <a:p xmlns:a="http://schemas.openxmlformats.org/drawingml/2006/main">
            <a:r>
              <a:t>Define evidence broadly: stored inputs, context, expected properties or labels, slices, provenance, severity, tool observations, and—in agent settings—enough environment state to replay the trajectory.</a:t>
            </a:r>
          </a:p>
          <a:p xmlns:a="http://schemas.openxmlformats.org/drawingml/2006/main">
            <a:r>
              <a:t/>
            </a:r>
          </a:p>
          <a:p xmlns:a="http://schemas.openxmlformats.org/drawingml/2006/main">
            <a:r>
              <a:t>Version the dataset because adding, relabeling, or reweighting cases changes the meaning of a score. Preserve a development set for rapid iteration and a holdout or independent gate for release evidence.</a:t>
            </a:r>
          </a:p>
          <a:p xmlns:a="http://schemas.openxmlformats.org/drawingml/2006/main">
            <a:r>
              <a:t/>
            </a:r>
          </a:p>
          <a:p xmlns:a="http://schemas.openxmlformats.org/drawingml/2006/main">
            <a:r>
              <a:t>Transition:</a:t>
            </a:r>
          </a:p>
          <a:p xmlns:a="http://schemas.openxmlformats.org/drawingml/2006/main">
            <a:r>
              <a:t>The object stored in one row changes materially across the three systems.</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Google, Rules of Machine Learning — https://developers.google.com/machine-learning/guides/rules-of-ml/</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0:51–0:57</a:t>
            </a:r>
          </a:p>
          <a:p xmlns:a="http://schemas.openxmlformats.org/drawingml/2006/main">
            <a:r>
              <a:t/>
            </a:r>
          </a:p>
          <a:p xmlns:a="http://schemas.openxmlformats.org/drawingml/2006/main">
            <a:r>
              <a:t>Purpose: Make the data-science corollary tangible for software engineers.</a:t>
            </a:r>
          </a:p>
          <a:p xmlns:a="http://schemas.openxmlformats.org/drawingml/2006/main">
            <a:r>
              <a:t/>
            </a:r>
          </a:p>
          <a:p xmlns:a="http://schemas.openxmlformats.org/drawingml/2006/main">
            <a:r>
              <a:t>Talk track:</a:t>
            </a:r>
          </a:p>
          <a:p xmlns:a="http://schemas.openxmlformats.org/drawingml/2006/main">
            <a:r>
              <a:t>For predictive ML, one row often looks like an input and label. An LLM case must also preserve the system instruction and context that produced the output. An agent case needs an initial state, available tools and permissions, deterministic fixtures or mocks, and expectations about both the path and the outcome.</a:t>
            </a:r>
          </a:p>
          <a:p xmlns:a="http://schemas.openxmlformats.org/drawingml/2006/main">
            <a:r>
              <a:t/>
            </a:r>
          </a:p>
          <a:p xmlns:a="http://schemas.openxmlformats.org/drawingml/2006/main">
            <a:r>
              <a:t>If those inputs are missing, the case cannot reproduce the behavior. If the metadata is missing, the team cannot see which user group, risk slice, or path type regressed.</a:t>
            </a:r>
          </a:p>
          <a:p xmlns:a="http://schemas.openxmlformats.org/drawingml/2006/main">
            <a:r>
              <a:t/>
            </a:r>
          </a:p>
          <a:p xmlns:a="http://schemas.openxmlformats.org/drawingml/2006/main">
            <a:r>
              <a:t>Transition:</a:t>
            </a:r>
          </a:p>
          <a:p xmlns:a="http://schemas.openxmlformats.org/drawingml/2006/main">
            <a:r>
              <a:t>Representation requires more than mirroring average traffic.</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 Google, Rules of Machine Learning — https://developers.google.com/machine-learning/guides/rules-of-ml/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0:57–1:01</a:t>
            </a:r>
          </a:p>
          <a:p xmlns:a="http://schemas.openxmlformats.org/drawingml/2006/main">
            <a:r>
              <a:t/>
            </a:r>
          </a:p>
          <a:p xmlns:a="http://schemas.openxmlformats.org/drawingml/2006/main">
            <a:r>
              <a:t>Purpose: Explain why production-frequency weighting and risk coverage must coexist.</a:t>
            </a:r>
          </a:p>
          <a:p xmlns:a="http://schemas.openxmlformats.org/drawingml/2006/main">
            <a:r>
              <a:t/>
            </a:r>
          </a:p>
          <a:p xmlns:a="http://schemas.openxmlformats.org/drawingml/2006/main">
            <a:r>
              <a:t>Talk track:</a:t>
            </a:r>
          </a:p>
          <a:p xmlns:a="http://schemas.openxmlformats.org/drawingml/2006/main">
            <a:r>
              <a:t>Common cases estimate ordinary product quality. Edge cases explore known mechanisms that are easy to miss in a random sample. Adversarial and critical cases protect invariants whose cost is too high to let frequency determine importance.</a:t>
            </a:r>
          </a:p>
          <a:p xmlns:a="http://schemas.openxmlformats.org/drawingml/2006/main">
            <a:r>
              <a:t/>
            </a:r>
          </a:p>
          <a:p xmlns:a="http://schemas.openxmlformats.org/drawingml/2006/main">
            <a:r>
              <a:t>Do not blend these into one unexplained average. Report the traffic-weighted view and the critical slices separately. An agent's path metadata—no tool, one tool, retry, handoff, fallback—often exposes mechanisms that intent labels alone cannot.</a:t>
            </a:r>
          </a:p>
          <a:p xmlns:a="http://schemas.openxmlformats.org/drawingml/2006/main">
            <a:r>
              <a:t/>
            </a:r>
          </a:p>
          <a:p xmlns:a="http://schemas.openxmlformats.org/drawingml/2006/main">
            <a:r>
              <a:t>Ask / teaching move:</a:t>
            </a:r>
          </a:p>
          <a:p xmlns:a="http://schemas.openxmlformats.org/drawingml/2006/main">
            <a:r>
              <a:t>Ask for one common, one edge, and one critical BugBoard case. Keep answers as concrete inputs, not abstract categories.</a:t>
            </a:r>
          </a:p>
          <a:p xmlns:a="http://schemas.openxmlformats.org/drawingml/2006/main">
            <a:r>
              <a:t/>
            </a:r>
          </a:p>
          <a:p xmlns:a="http://schemas.openxmlformats.org/drawingml/2006/main">
            <a:r>
              <a:t>Transition:</a:t>
            </a:r>
          </a:p>
          <a:p xmlns:a="http://schemas.openxmlformats.org/drawingml/2006/main">
            <a:r>
              <a:t>Now name the evidence failures that make offline confidence misleading.</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NIST, Artificial Intelligence Risk Management Framework: Generative Artificial Intelligence Profile — https://nvlpubs.nist.gov/nistpubs/ai/NIST.AI.600-1.pdf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1:01–1:05</a:t>
            </a:r>
          </a:p>
          <a:p xmlns:a="http://schemas.openxmlformats.org/drawingml/2006/main">
            <a:r>
              <a:t/>
            </a:r>
          </a:p>
          <a:p xmlns:a="http://schemas.openxmlformats.org/drawingml/2006/main">
            <a:r>
              <a:t>Purpose: Give engineers a pre-metric checklist for distrust.</a:t>
            </a:r>
          </a:p>
          <a:p xmlns:a="http://schemas.openxmlformats.org/drawingml/2006/main">
            <a:r>
              <a:t/>
            </a:r>
          </a:p>
          <a:p xmlns:a="http://schemas.openxmlformats.org/drawingml/2006/main">
            <a:r>
              <a:t>Talk track:</a:t>
            </a:r>
          </a:p>
          <a:p xmlns:a="http://schemas.openxmlformats.org/drawingml/2006/main">
            <a:r>
              <a:t>Explain each row as a reason a good offline score can fail to generalize. Leakage makes the task easier than production. Coverage gaps make entire user or path types invisible. Ambiguous oracles make graders inconsistent. Replay mismatch creates the LLM and agent analogue of training-serving skew.</a:t>
            </a:r>
          </a:p>
          <a:p xmlns:a="http://schemas.openxmlformats.org/drawingml/2006/main">
            <a:r>
              <a:t/>
            </a:r>
          </a:p>
          <a:p xmlns:a="http://schemas.openxmlformats.org/drawingml/2006/main">
            <a:r>
              <a:t>For agents, a tool mock that always succeeds is not neutral—it removes a major branch from the behavior distribution.</a:t>
            </a:r>
          </a:p>
          <a:p xmlns:a="http://schemas.openxmlformats.org/drawingml/2006/main">
            <a:r>
              <a:t/>
            </a:r>
          </a:p>
          <a:p xmlns:a="http://schemas.openxmlformats.org/drawingml/2006/main">
            <a:r>
              <a:t>Transition:</a:t>
            </a:r>
          </a:p>
          <a:p xmlns:a="http://schemas.openxmlformats.org/drawingml/2006/main">
            <a:r>
              <a:t>Step three freezes the system that will be evaluated against this evidence.</a:t>
            </a:r>
          </a:p>
          <a:p xmlns:a="http://schemas.openxmlformats.org/drawingml/2006/main">
            <a:r>
              <a:t/>
            </a:r>
          </a:p>
          <a:p xmlns:a="http://schemas.openxmlformats.org/drawingml/2006/main">
            <a:r>
              <a:t>[Sources]</a:t>
            </a:r>
          </a:p>
          <a:p xmlns:a="http://schemas.openxmlformats.org/drawingml/2006/main">
            <a:r>
              <a:t>- Google, Rules of Machine Learning — https://developers.google.com/machine-learning/guides/rules-of-ml/</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1:05–1:07</a:t>
            </a:r>
          </a:p>
          <a:p xmlns:a="http://schemas.openxmlformats.org/drawingml/2006/main">
            <a:r>
              <a:t/>
            </a:r>
          </a:p>
          <a:p xmlns:a="http://schemas.openxmlformats.org/drawingml/2006/main">
            <a:r>
              <a:t>Purpose: Replace model-only versioning with system-level reproducibility.</a:t>
            </a:r>
          </a:p>
          <a:p xmlns:a="http://schemas.openxmlformats.org/drawingml/2006/main">
            <a:r>
              <a:t/>
            </a:r>
          </a:p>
          <a:p xmlns:a="http://schemas.openxmlformats.org/drawingml/2006/main">
            <a:r>
              <a:t>Talk track:</a:t>
            </a:r>
          </a:p>
          <a:p xmlns:a="http://schemas.openxmlformats.org/drawingml/2006/main">
            <a:r>
              <a:t>Say: the release candidate is not 'the prompt' or 'the model.' It is the behavior-producing system. For an LLM application that includes context assembly, retrieval, tools, output constraints, and deterministic code. For an agent it also includes orchestration, permissions, memory and state schemas, retry policy, stopping, handoffs, and guardrails.</a:t>
            </a:r>
          </a:p>
          <a:p xmlns:a="http://schemas.openxmlformats.org/drawingml/2006/main">
            <a:r>
              <a:t/>
            </a:r>
          </a:p>
          <a:p xmlns:a="http://schemas.openxmlformats.org/drawingml/2006/main">
            <a:r>
              <a:t>Every eval result should point to one immutable manifest or configuration ID.</a:t>
            </a:r>
          </a:p>
          <a:p xmlns:a="http://schemas.openxmlformats.org/drawingml/2006/main">
            <a:r>
              <a:t/>
            </a:r>
          </a:p>
          <a:p xmlns:a="http://schemas.openxmlformats.org/drawingml/2006/main">
            <a:r>
              <a:t>Transition:</a:t>
            </a:r>
          </a:p>
          <a:p xmlns:a="http://schemas.openxmlformats.org/drawingml/2006/main">
            <a:r>
              <a:t>Show what belongs in that manifest for each system.</a:t>
            </a:r>
          </a:p>
          <a:p xmlns:a="http://schemas.openxmlformats.org/drawingml/2006/main">
            <a:r>
              <a:t/>
            </a:r>
          </a:p>
          <a:p xmlns:a="http://schemas.openxmlformats.org/drawingml/2006/main">
            <a:r>
              <a:t>[Sources]</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1:07–1:10</a:t>
            </a:r>
          </a:p>
          <a:p xmlns:a="http://schemas.openxmlformats.org/drawingml/2006/main">
            <a:r>
              <a:t/>
            </a:r>
          </a:p>
          <a:p xmlns:a="http://schemas.openxmlformats.org/drawingml/2006/main">
            <a:r>
              <a:t>Purpose: Provide a practical version-manifest checklist.</a:t>
            </a:r>
          </a:p>
          <a:p xmlns:a="http://schemas.openxmlformats.org/drawingml/2006/main">
            <a:r>
              <a:t/>
            </a:r>
          </a:p>
          <a:p xmlns:a="http://schemas.openxmlformats.org/drawingml/2006/main">
            <a:r>
              <a:t>Talk track:</a:t>
            </a:r>
          </a:p>
          <a:p xmlns:a="http://schemas.openxmlformats.org/drawingml/2006/main">
            <a:r>
              <a:t>Read this as a debugging contract. If a result changes, the manifest lets the team ask which versioned surface changed. The evaluator is included because a judge prompt, label update, or tool fixture can move the score even when the product candidate is identical.</a:t>
            </a:r>
          </a:p>
          <a:p xmlns:a="http://schemas.openxmlformats.org/drawingml/2006/main">
            <a:r>
              <a:t/>
            </a:r>
          </a:p>
          <a:p xmlns:a="http://schemas.openxmlformats.org/drawingml/2006/main">
            <a:r>
              <a:t>Emphasize the agent column: permission boundaries and stop rules are part of the candidate, not deployment paperwork. They directly produce behavior and control harm.</a:t>
            </a:r>
          </a:p>
          <a:p xmlns:a="http://schemas.openxmlformats.org/drawingml/2006/main">
            <a:r>
              <a:t/>
            </a:r>
          </a:p>
          <a:p xmlns:a="http://schemas.openxmlformats.org/drawingml/2006/main">
            <a:r>
              <a:t>Transition:</a:t>
            </a:r>
          </a:p>
          <a:p xmlns:a="http://schemas.openxmlformats.org/drawingml/2006/main">
            <a:r>
              <a:t>Take the first break. Afterward, the frozen candidate meets the offline gate.</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1:10–1:20</a:t>
            </a:r>
          </a:p>
          <a:p xmlns:a="http://schemas.openxmlformats.org/drawingml/2006/main">
            <a:r>
              <a:t/>
            </a:r>
          </a:p>
          <a:p xmlns:a="http://schemas.openxmlformats.org/drawingml/2006/main">
            <a:r>
              <a:t>Purpose: Provide a clean break before the densest evaluation section.</a:t>
            </a:r>
          </a:p>
          <a:p xmlns:a="http://schemas.openxmlformats.org/drawingml/2006/main">
            <a:r>
              <a:t/>
            </a:r>
          </a:p>
          <a:p xmlns:a="http://schemas.openxmlformats.org/drawingml/2006/main">
            <a:r>
              <a:t>Talk track:</a:t>
            </a:r>
          </a:p>
          <a:p xmlns:a="http://schemas.openxmlformats.org/drawingml/2006/main">
            <a:r>
              <a:t>Leave the lifecycle graphic available in presenter notes or return to slide 5 if anyone asks where the class is. During the break, open the BugBoard lab and confirm the stored data loads.</a:t>
            </a:r>
          </a:p>
          <a:p xmlns:a="http://schemas.openxmlformats.org/drawingml/2006/main">
            <a:r>
              <a:t/>
            </a:r>
          </a:p>
          <a:p xmlns:a="http://schemas.openxmlformats.org/drawingml/2006/main">
            <a:r>
              <a:t>Transition:</a:t>
            </a:r>
          </a:p>
          <a:p xmlns:a="http://schemas.openxmlformats.org/drawingml/2006/main">
            <a:r>
              <a:t>Restart by asking the binary question offline evaluation must answer.</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1:20–1:23</a:t>
            </a:r>
          </a:p>
          <a:p xmlns:a="http://schemas.openxmlformats.org/drawingml/2006/main">
            <a:r>
              <a:t/>
            </a:r>
          </a:p>
          <a:p xmlns:a="http://schemas.openxmlformats.org/drawingml/2006/main">
            <a:r>
              <a:t>Purpose: Define offline evaluation by its decision and its place in the lifecycle.</a:t>
            </a:r>
          </a:p>
          <a:p xmlns:a="http://schemas.openxmlformats.org/drawingml/2006/main">
            <a:r>
              <a:t/>
            </a:r>
          </a:p>
          <a:p xmlns:a="http://schemas.openxmlformats.org/drawingml/2006/main">
            <a:r>
              <a:t>Talk track:</a:t>
            </a:r>
          </a:p>
          <a:p xmlns:a="http://schemas.openxmlformats.org/drawingml/2006/main">
            <a:r>
              <a:t>Offline means the team controls or replays the cases before the candidate reaches users. The job is not to prove the system is universally good. The job is to compare a frozen candidate against a baseline and explicit gate on a representative, versioned sample—then inspect the failures closely enough to choose the next intervention.</a:t>
            </a:r>
          </a:p>
          <a:p xmlns:a="http://schemas.openxmlformats.org/drawingml/2006/main">
            <a:r>
              <a:t/>
            </a:r>
          </a:p>
          <a:p xmlns:a="http://schemas.openxmlformats.org/drawingml/2006/main">
            <a:r>
              <a:t>This is where teams can move quickly: the suite is automated, repeatable, paired across versions, and safe to run on every meaningful change.</a:t>
            </a:r>
          </a:p>
          <a:p xmlns:a="http://schemas.openxmlformats.org/drawingml/2006/main">
            <a:r>
              <a:t/>
            </a:r>
          </a:p>
          <a:p xmlns:a="http://schemas.openxmlformats.org/drawingml/2006/main">
            <a:r>
              <a:t>Transition:</a:t>
            </a:r>
          </a:p>
          <a:p xmlns:a="http://schemas.openxmlformats.org/drawingml/2006/main">
            <a:r>
              <a:t>Show the mechanics of one offline run.</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Working with evals — https://developers.openai.com/api/docs/guides/evals</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0:02–0:06</a:t>
            </a:r>
          </a:p>
          <a:p xmlns:a="http://schemas.openxmlformats.org/drawingml/2006/main">
            <a:r>
              <a:t/>
            </a:r>
          </a:p>
          <a:p xmlns:a="http://schemas.openxmlformats.org/drawingml/2006/main">
            <a:r>
              <a:t>Purpose: Correct the common framing that evaluation is merely comparing two scorecards.</a:t>
            </a:r>
          </a:p>
          <a:p xmlns:a="http://schemas.openxmlformats.org/drawingml/2006/main">
            <a:r>
              <a:t/>
            </a:r>
          </a:p>
          <a:p xmlns:a="http://schemas.openxmlformats.org/drawingml/2006/main">
            <a:r>
              <a:t>Talk track:</a:t>
            </a:r>
          </a:p>
          <a:p xmlns:a="http://schemas.openxmlformats.org/drawingml/2006/main">
            <a:r>
              <a:t>Say explicitly: this is not a class about discovering that quality, latency, cost, and safety can trade off. That is inevitable. The engineering question is where the evidence appears and what action it can still trigger.</a:t>
            </a:r>
          </a:p>
          <a:p xmlns:a="http://schemas.openxmlformats.org/drawingml/2006/main">
            <a:r>
              <a:t/>
            </a:r>
          </a:p>
          <a:p xmlns:a="http://schemas.openxmlformats.org/drawingml/2006/main">
            <a:r>
              <a:t>An offline failure can reject a candidate before exposure. A canary failure can trigger rollback after limited exposure. An online signal can reveal a production-only condition. A drift alarm can tell us that the evidence supporting yesterday's decision may no longer describe today's system.</a:t>
            </a:r>
          </a:p>
          <a:p xmlns:a="http://schemas.openxmlformats.org/drawingml/2006/main">
            <a:r>
              <a:t/>
            </a:r>
          </a:p>
          <a:p xmlns:a="http://schemas.openxmlformats.org/drawingml/2006/main">
            <a:r>
              <a:t>Ask / teaching move:</a:t>
            </a:r>
          </a:p>
          <a:p xmlns:a="http://schemas.openxmlformats.org/drawingml/2006/main">
            <a:r>
              <a:t>Invite one example of a metric that arrived too late to change a release decision.</a:t>
            </a:r>
          </a:p>
          <a:p xmlns:a="http://schemas.openxmlformats.org/drawingml/2006/main">
            <a:r>
              <a:t/>
            </a:r>
          </a:p>
          <a:p xmlns:a="http://schemas.openxmlformats.org/drawingml/2006/main">
            <a:r>
              <a:t>Transition:</a:t>
            </a:r>
          </a:p>
          <a:p xmlns:a="http://schemas.openxmlformats.org/drawingml/2006/main">
            <a:r>
              <a:t>Use the agenda to show that every section answers this timing question.</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1:23–1:26</a:t>
            </a:r>
          </a:p>
          <a:p xmlns:a="http://schemas.openxmlformats.org/drawingml/2006/main">
            <a:r>
              <a:t/>
            </a:r>
          </a:p>
          <a:p xmlns:a="http://schemas.openxmlformats.org/drawingml/2006/main">
            <a:r>
              <a:t>Purpose: Give the audience a crisp decision boundary for offline evidence.</a:t>
            </a:r>
          </a:p>
          <a:p xmlns:a="http://schemas.openxmlformats.org/drawingml/2006/main">
            <a:r>
              <a:t/>
            </a:r>
          </a:p>
          <a:p xmlns:a="http://schemas.openxmlformats.org/drawingml/2006/main">
            <a:r>
              <a:t>Talk track:</a:t>
            </a:r>
          </a:p>
          <a:p xmlns:a="http://schemas.openxmlformats.org/drawingml/2006/main">
            <a:r>
              <a:t>Pause on the wording 'limited exposure.' Passing offline evaluation does not certify full production. It earns the next experiment under a staged release plan.</a:t>
            </a:r>
          </a:p>
          <a:p xmlns:a="http://schemas.openxmlformats.org/drawingml/2006/main">
            <a:r>
              <a:t/>
            </a:r>
          </a:p>
          <a:p xmlns:a="http://schemas.openxmlformats.org/drawingml/2006/main">
            <a:r>
              <a:t>The gate should combine overall quality, critical slices and invariants, operational budgets, statistical sufficiency, and readiness to observe and roll back. A candidate that fails a critical invariant does not advance simply because its average improved.</a:t>
            </a:r>
          </a:p>
          <a:p xmlns:a="http://schemas.openxmlformats.org/drawingml/2006/main">
            <a:r>
              <a:t/>
            </a:r>
          </a:p>
          <a:p xmlns:a="http://schemas.openxmlformats.org/drawingml/2006/main">
            <a:r>
              <a:t>Ask / teaching move:</a:t>
            </a:r>
          </a:p>
          <a:p xmlns:a="http://schemas.openxmlformats.org/drawingml/2006/main">
            <a:r>
              <a:t>Ask: what evidence would your team require before allowing even one percent of traffic to reach a new agent version?</a:t>
            </a:r>
          </a:p>
          <a:p xmlns:a="http://schemas.openxmlformats.org/drawingml/2006/main">
            <a:r>
              <a:t/>
            </a:r>
          </a:p>
          <a:p xmlns:a="http://schemas.openxmlformats.org/drawingml/2006/main">
            <a:r>
              <a:t>Transition:</a:t>
            </a:r>
          </a:p>
          <a:p xmlns:a="http://schemas.openxmlformats.org/drawingml/2006/main">
            <a:r>
              <a:t>Decompose the offline run into six versioned components.</a:t>
            </a:r>
          </a:p>
          <a:p xmlns:a="http://schemas.openxmlformats.org/drawingml/2006/main">
            <a:r>
              <a:t/>
            </a:r>
          </a:p>
          <a:p xmlns:a="http://schemas.openxmlformats.org/drawingml/2006/main">
            <a:r>
              <a:t>[Sources]</a:t>
            </a:r>
          </a:p>
          <a:p xmlns:a="http://schemas.openxmlformats.org/drawingml/2006/main">
            <a:r>
              <a:t>- NIST, AI Risk Management Framework Core — https://airc.nist.gov/airmf-resources/airmf/5-sec-core/</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1:26–1:31</a:t>
            </a:r>
          </a:p>
          <a:p xmlns:a="http://schemas.openxmlformats.org/drawingml/2006/main">
            <a:r>
              <a:t/>
            </a:r>
          </a:p>
          <a:p xmlns:a="http://schemas.openxmlformats.org/drawingml/2006/main">
            <a:r>
              <a:t>Purpose: Turn 'run evals' into an inspectable software pipeline.</a:t>
            </a:r>
          </a:p>
          <a:p xmlns:a="http://schemas.openxmlformats.org/drawingml/2006/main">
            <a:r>
              <a:t/>
            </a:r>
          </a:p>
          <a:p xmlns:a="http://schemas.openxmlformats.org/drawingml/2006/main">
            <a:r>
              <a:t>Talk track:</a:t>
            </a:r>
          </a:p>
          <a:p xmlns:a="http://schemas.openxmlformats.org/drawingml/2006/main">
            <a:r>
              <a:t>Walk left to right. Cases specify what is replayed. The runner reconstructs the serving context and tool environment. The candidate is one frozen manifest. Graders convert observable behavior into evidence. The report preserves per-case results, paired changes, critical slices, and uncertainty. The gate converts evidence into an action.</a:t>
            </a:r>
          </a:p>
          <a:p xmlns:a="http://schemas.openxmlformats.org/drawingml/2006/main">
            <a:r>
              <a:t/>
            </a:r>
          </a:p>
          <a:p xmlns:a="http://schemas.openxmlformats.org/drawingml/2006/main">
            <a:r>
              <a:t>A common failure is to store only the aggregate. Preserve the case-level output and trace so error analysis can identify mechanisms and the next candidate can be compared on the same work.</a:t>
            </a:r>
          </a:p>
          <a:p xmlns:a="http://schemas.openxmlformats.org/drawingml/2006/main">
            <a:r>
              <a:t/>
            </a:r>
          </a:p>
          <a:p xmlns:a="http://schemas.openxmlformats.org/drawingml/2006/main">
            <a:r>
              <a:t>Transition:</a:t>
            </a:r>
          </a:p>
          <a:p xmlns:a="http://schemas.openxmlformats.org/drawingml/2006/main">
            <a:r>
              <a:t>Map this pipeline across predictive ML, an LLM application, and an agent.</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Working with evals — https://developers.openai.com/api/docs/guides/evals</a:t>
            </a:r>
          </a:p>
          <a:p xmlns:a="http://schemas.openxmlformats.org/drawingml/2006/main">
            <a:r>
              <a:t>- OpenAI, Evaluate agent workflows — https://developers.openai.com/api/docs/guides/agent-evals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1:31–1:36</a:t>
            </a:r>
          </a:p>
          <a:p xmlns:a="http://schemas.openxmlformats.org/drawingml/2006/main">
            <a:r>
              <a:t/>
            </a:r>
          </a:p>
          <a:p xmlns:a="http://schemas.openxmlformats.org/drawingml/2006/main">
            <a:r>
              <a:t>Purpose: Make the corollaries explicit at the most important pre-release stage.</a:t>
            </a:r>
          </a:p>
          <a:p xmlns:a="http://schemas.openxmlformats.org/drawingml/2006/main">
            <a:r>
              <a:t/>
            </a:r>
          </a:p>
          <a:p xmlns:a="http://schemas.openxmlformats.org/drawingml/2006/main">
            <a:r>
              <a:t>Talk track:</a:t>
            </a:r>
          </a:p>
          <a:p xmlns:a="http://schemas.openxmlformats.org/drawingml/2006/main">
            <a:r>
              <a:t>The decision is the same: does the candidate advance? The unit changes. Predictive ML compares labeled predictions. LLM applications often need both deterministic checks and rubric-based judgments. Agents need end-to-end outcomes plus trajectory evidence.</a:t>
            </a:r>
          </a:p>
          <a:p xmlns:a="http://schemas.openxmlformats.org/drawingml/2006/main">
            <a:r>
              <a:t/>
            </a:r>
          </a:p>
          <a:p xmlns:a="http://schemas.openxmlformats.org/drawingml/2006/main">
            <a:r>
              <a:t>Pairing matters because the same cases isolate version differences. For stochastic paths, repeat a purposeful subset rather than changing the task sample and the generation sample at the same time.</a:t>
            </a:r>
          </a:p>
          <a:p xmlns:a="http://schemas.openxmlformats.org/drawingml/2006/main">
            <a:r>
              <a:t/>
            </a:r>
          </a:p>
          <a:p xmlns:a="http://schemas.openxmlformats.org/drawingml/2006/main">
            <a:r>
              <a:t>Transition:</a:t>
            </a:r>
          </a:p>
          <a:p xmlns:a="http://schemas.openxmlformats.org/drawingml/2006/main">
            <a:r>
              <a:t>Zoom in on the agent artifact that makes trajectory evaluation possible.</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 Google, Rules of Machine Learning — https://developers.google.com/machine-learning/guides/rules-of-ml/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1:36–1:41</a:t>
            </a:r>
          </a:p>
          <a:p xmlns:a="http://schemas.openxmlformats.org/drawingml/2006/main">
            <a:r>
              <a:t/>
            </a:r>
          </a:p>
          <a:p xmlns:a="http://schemas.openxmlformats.org/drawingml/2006/main">
            <a:r>
              <a:t>Purpose: Teach trajectory evaluation without conflating a trace with chain-of-thought.</a:t>
            </a:r>
          </a:p>
          <a:p xmlns:a="http://schemas.openxmlformats.org/drawingml/2006/main">
            <a:r>
              <a:t/>
            </a:r>
          </a:p>
          <a:p xmlns:a="http://schemas.openxmlformats.org/drawingml/2006/main">
            <a:r>
              <a:t>Talk track:</a:t>
            </a:r>
          </a:p>
          <a:p xmlns:a="http://schemas.openxmlformats.org/drawingml/2006/main">
            <a:r>
              <a:t>Define a trace as the observable end-to-end record of model calls, tool calls, guardrails, state transitions, and handoffs. The goal is not to demand private reasoning. It is to preserve the actions and observations required to reproduce and grade the workflow.</a:t>
            </a:r>
          </a:p>
          <a:p xmlns:a="http://schemas.openxmlformats.org/drawingml/2006/main">
            <a:r>
              <a:t/>
            </a:r>
          </a:p>
          <a:p xmlns:a="http://schemas.openxmlformats.org/drawingml/2006/main">
            <a:r>
              <a:t>Use the four verbs as a failure taxonomy: choose, parameterize, continue, stop. A final outcome grader says whether the task succeeded. Trace graders explain which decision boundary moved and whether the path respected policy.</a:t>
            </a:r>
          </a:p>
          <a:p xmlns:a="http://schemas.openxmlformats.org/drawingml/2006/main">
            <a:r>
              <a:t/>
            </a:r>
          </a:p>
          <a:p xmlns:a="http://schemas.openxmlformats.org/drawingml/2006/main">
            <a:r>
              <a:t>Ask / teaching move:</a:t>
            </a:r>
          </a:p>
          <a:p xmlns:a="http://schemas.openxmlformats.org/drawingml/2006/main">
            <a:r>
              <a:t>Describe a successful final answer reached through a forbidden tool call. Ask whether an output-only eval would pass it.</a:t>
            </a:r>
          </a:p>
          <a:p xmlns:a="http://schemas.openxmlformats.org/drawingml/2006/main">
            <a:r>
              <a:t/>
            </a:r>
          </a:p>
          <a:p xmlns:a="http://schemas.openxmlformats.org/drawingml/2006/main">
            <a:r>
              <a:t>Transition:</a:t>
            </a:r>
          </a:p>
          <a:p xmlns:a="http://schemas.openxmlformats.org/drawingml/2006/main">
            <a:r>
              <a:t>Choose graders that measure each claim as directly as possible.</a:t>
            </a:r>
          </a:p>
          <a:p xmlns:a="http://schemas.openxmlformats.org/drawingml/2006/main">
            <a:r>
              <a:t/>
            </a:r>
          </a:p>
          <a:p xmlns:a="http://schemas.openxmlformats.org/drawingml/2006/main">
            <a:r>
              <a:t>[Sources]</a:t>
            </a:r>
          </a:p>
          <a:p xmlns:a="http://schemas.openxmlformats.org/drawingml/2006/main">
            <a:r>
              <a:t>- OpenAI, Evaluate agent workflows — https://developers.openai.com/api/docs/guides/agent-evals</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1:41–1:46</a:t>
            </a:r>
          </a:p>
          <a:p xmlns:a="http://schemas.openxmlformats.org/drawingml/2006/main">
            <a:r>
              <a:t/>
            </a:r>
          </a:p>
          <a:p xmlns:a="http://schemas.openxmlformats.org/drawingml/2006/main">
            <a:r>
              <a:t>Purpose: Give engineers a practical grader-selection hierarchy.</a:t>
            </a:r>
          </a:p>
          <a:p xmlns:a="http://schemas.openxmlformats.org/drawingml/2006/main">
            <a:r>
              <a:t/>
            </a:r>
          </a:p>
          <a:p xmlns:a="http://schemas.openxmlformats.org/drawingml/2006/main">
            <a:r>
              <a:t>Talk track:</a:t>
            </a:r>
          </a:p>
          <a:p xmlns:a="http://schemas.openxmlformats.org/drawingml/2006/main">
            <a:r>
              <a:t>Start with code when the claim is executable. Exact checks are fast, reproducible, and easy to debug. Use a model grader only when correctness requires semantic judgment, and narrow it to one explicit criterion when possible. Use expert human judgment to create and calibrate the rubric, resolve disagreements, and audit samples.</a:t>
            </a:r>
          </a:p>
          <a:p xmlns:a="http://schemas.openxmlformats.org/drawingml/2006/main">
            <a:r>
              <a:t/>
            </a:r>
          </a:p>
          <a:p xmlns:a="http://schemas.openxmlformats.org/drawingml/2006/main">
            <a:r>
              <a:t>The ladder is not about prestige. It is about directness, reliability, speed, and cost. A model judge is itself a versioned probabilistic component and must be checked against human labels.</a:t>
            </a:r>
          </a:p>
          <a:p xmlns:a="http://schemas.openxmlformats.org/drawingml/2006/main">
            <a:r>
              <a:t/>
            </a:r>
          </a:p>
          <a:p xmlns:a="http://schemas.openxmlformats.org/drawingml/2006/main">
            <a:r>
              <a:t>Transition:</a:t>
            </a:r>
          </a:p>
          <a:p xmlns:a="http://schemas.openxmlformats.org/drawingml/2006/main">
            <a:r>
              <a:t>Even a good grader produces an estimate from a sample, not a timeless property.</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L. Zheng et al., Judging LLM-as-a-Judge with MT-Bench and Chatbot Arena, NeurIPS 2023 — https://proceedings.neurips.cc/paper_files/paper/2023/file/91f18a1287b398d378ef22505bf41832-Paper-Datasets_and_Benchmarks.pdf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1:46–1:50</a:t>
            </a:r>
          </a:p>
          <a:p xmlns:a="http://schemas.openxmlformats.org/drawingml/2006/main">
            <a:r>
              <a:t/>
            </a:r>
          </a:p>
          <a:p xmlns:a="http://schemas.openxmlformats.org/drawingml/2006/main">
            <a:r>
              <a:t>Purpose: Prevent repeated runs from being used as a substitute for representative data or grader calibration.</a:t>
            </a:r>
          </a:p>
          <a:p xmlns:a="http://schemas.openxmlformats.org/drawingml/2006/main">
            <a:r>
              <a:t/>
            </a:r>
          </a:p>
          <a:p xmlns:a="http://schemas.openxmlformats.org/drawingml/2006/main">
            <a:r>
              <a:t>Talk track:</a:t>
            </a:r>
          </a:p>
          <a:p xmlns:a="http://schemas.openxmlformats.org/drawingml/2006/main">
            <a:r>
              <a:t>Explain the three sampling layers. More repeated generations do not fix a biased task set. More task cases do not fix an inconsistent model judge. A perfectly calibrated grader does not make one stochastic trajectory stable.</a:t>
            </a:r>
          </a:p>
          <a:p xmlns:a="http://schemas.openxmlformats.org/drawingml/2006/main">
            <a:r>
              <a:t/>
            </a:r>
          </a:p>
          <a:p xmlns:a="http://schemas.openxmlformats.org/drawingml/2006/main">
            <a:r>
              <a:t>For release evidence: report denominators and intervals for sampled cases, preserve paired comparisons, repeat paths where variability or catastrophic tails matter, and measure grader agreement on expert-labeled cases.</a:t>
            </a:r>
          </a:p>
          <a:p xmlns:a="http://schemas.openxmlformats.org/drawingml/2006/main">
            <a:r>
              <a:t/>
            </a:r>
          </a:p>
          <a:p xmlns:a="http://schemas.openxmlformats.org/drawingml/2006/main">
            <a:r>
              <a:t>Transition:</a:t>
            </a:r>
          </a:p>
          <a:p xmlns:a="http://schemas.openxmlformats.org/drawingml/2006/main">
            <a:r>
              <a:t>Now let BugBoard's metrics appear at the stage where they can actually protect users.</a:t>
            </a:r>
          </a:p>
          <a:p xmlns:a="http://schemas.openxmlformats.org/drawingml/2006/main">
            <a:r>
              <a:t/>
            </a:r>
          </a:p>
          <a:p xmlns:a="http://schemas.openxmlformats.org/drawingml/2006/main">
            <a:r>
              <a:t>[Sources]</a:t>
            </a:r>
          </a:p>
          <a:p xmlns:a="http://schemas.openxmlformats.org/drawingml/2006/main">
            <a:r>
              <a:t>- L. Brown, T. Cai, and A. DasGupta, Interval Estimation for a Binomial Proportion — https://www.stat.purdue.edu/~dasgupta/publications/tr99-19.pdf</a:t>
            </a:r>
          </a:p>
          <a:p xmlns:a="http://schemas.openxmlformats.org/drawingml/2006/main">
            <a:r>
              <a:t>- OpenAI, Evaluation best practices — https://developers.openai.com/api/docs/guides/evaluation-best-practices</a:t>
            </a:r>
          </a:p>
          <a:p xmlns:a="http://schemas.openxmlformats.org/drawingml/2006/main">
            <a:r>
              <a:t>- L. Zheng et al., Judging LLM-as-a-Judge with MT-Bench and Chatbot Arena, NeurIPS 2023 — https://proceedings.neurips.cc/paper_files/paper/2023/file/91f18a1287b398d378ef22505bf41832-Paper-Datasets_and_Benchmarks.pdf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1:50–1:54</a:t>
            </a:r>
          </a:p>
          <a:p xmlns:a="http://schemas.openxmlformats.org/drawingml/2006/main">
            <a:r>
              <a:t/>
            </a:r>
          </a:p>
          <a:p xmlns:a="http://schemas.openxmlformats.org/drawingml/2006/main">
            <a:r>
              <a:t>Purpose: Reposition the metric tradeoff as evidence at a lifecycle gate, not the story itself.</a:t>
            </a:r>
          </a:p>
          <a:p xmlns:a="http://schemas.openxmlformats.org/drawingml/2006/main">
            <a:r>
              <a:t/>
            </a:r>
          </a:p>
          <a:p xmlns:a="http://schemas.openxmlformats.org/drawingml/2006/main">
            <a:r>
              <a:t>Talk track:</a:t>
            </a:r>
          </a:p>
          <a:p xmlns:a="http://schemas.openxmlformats.org/drawingml/2006/main">
            <a:r>
              <a:t>Label every number as fictional. The important fact is not that two metrics disagree. It is that the security slice and invariant were defined in step one, represented in step two, replayed against a frozen candidate in step four, and connected to a release gate. Therefore version B never reaches a user.</a:t>
            </a:r>
          </a:p>
          <a:p xmlns:a="http://schemas.openxmlformats.org/drawingml/2006/main">
            <a:r>
              <a:t/>
            </a:r>
          </a:p>
          <a:p xmlns:a="http://schemas.openxmlformats.org/drawingml/2006/main">
            <a:r>
              <a:t>The aggregate still has value: it identifies an improvement worth investigating. The critical slice determines that this particular candidate has not earned exposure.</a:t>
            </a:r>
          </a:p>
          <a:p xmlns:a="http://schemas.openxmlformats.org/drawingml/2006/main">
            <a:r>
              <a:t/>
            </a:r>
          </a:p>
          <a:p xmlns:a="http://schemas.openxmlformats.org/drawingml/2006/main">
            <a:r>
              <a:t>Ask / teaching move:</a:t>
            </a:r>
          </a:p>
          <a:p xmlns:a="http://schemas.openxmlformats.org/drawingml/2006/main">
            <a:r>
              <a:t>Ask: which earlier lifecycle failure would have allowed B to reach a canary? Expected answers include an undefined invariant, missing security cases, missing slice metadata, or an aggregate-only gate.</a:t>
            </a:r>
          </a:p>
          <a:p xmlns:a="http://schemas.openxmlformats.org/drawingml/2006/main">
            <a:r>
              <a:t/>
            </a:r>
          </a:p>
          <a:p xmlns:a="http://schemas.openxmlformats.org/drawingml/2006/main">
            <a:r>
              <a:t>Transition:</a:t>
            </a:r>
          </a:p>
          <a:p xmlns:a="http://schemas.openxmlformats.org/drawingml/2006/main">
            <a:r>
              <a:t>Use the failed cases to decide which layer should change next.</a:t>
            </a:r>
          </a:p>
          <a:p xmlns:a="http://schemas.openxmlformats.org/drawingml/2006/main">
            <a:r>
              <a:t/>
            </a:r>
          </a:p>
          <a:p xmlns:a="http://schemas.openxmlformats.org/drawingml/2006/main">
            <a:r>
              <a:t>[Sources]</a:t>
            </a:r>
          </a:p>
          <a:p xmlns:a="http://schemas.openxmlformats.org/drawingml/2006/main">
            <a:r>
              <a:t>- Course-created fictional BugBoard case and illustrative metrics; not production or WHOOP data.</a:t>
            </a:r>
          </a:p>
          <a:p xmlns:a="http://schemas.openxmlformats.org/drawingml/2006/main">
            <a:r>
              <a:t>- OpenAI, Evaluation best practices — https://developers.openai.com/api/docs/guides/evaluation-best-practices</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1:54–1:58</a:t>
            </a:r>
          </a:p>
          <a:p xmlns:a="http://schemas.openxmlformats.org/drawingml/2006/main">
            <a:r>
              <a:t/>
            </a:r>
          </a:p>
          <a:p xmlns:a="http://schemas.openxmlformats.org/drawingml/2006/main">
            <a:r>
              <a:t>Purpose: Connect evaluation to fast iteration and prevent reflexive fine-tuning.</a:t>
            </a:r>
          </a:p>
          <a:p xmlns:a="http://schemas.openxmlformats.org/drawingml/2006/main">
            <a:r>
              <a:t/>
            </a:r>
          </a:p>
          <a:p xmlns:a="http://schemas.openxmlformats.org/drawingml/2006/main">
            <a:r>
              <a:t>Talk track:</a:t>
            </a:r>
          </a:p>
          <a:p xmlns:a="http://schemas.openxmlformats.org/drawingml/2006/main">
            <a:r>
              <a:t>Evaluation is valuable only if failures are inspectable enough to form a mechanism hypothesis. Match the symptom to the narrowest layer that can plausibly cause it. Change one hypothesis-bearing surface, then rerun both the failing cases and the complete release gate.</a:t>
            </a:r>
          </a:p>
          <a:p xmlns:a="http://schemas.openxmlformats.org/drawingml/2006/main">
            <a:r>
              <a:t/>
            </a:r>
          </a:p>
          <a:p xmlns:a="http://schemas.openxmlformats.org/drawingml/2006/main">
            <a:r>
              <a:t>Call out the last row: fine-tuning becomes appropriate when the behavior gap is stable, repeated, supported by high-quality data, and not more directly caused by context, output constraints, tools, permissions, or control logic.</a:t>
            </a:r>
          </a:p>
          <a:p xmlns:a="http://schemas.openxmlformats.org/drawingml/2006/main">
            <a:r>
              <a:t/>
            </a:r>
          </a:p>
          <a:p xmlns:a="http://schemas.openxmlformats.org/drawingml/2006/main">
            <a:r>
              <a:t>Transition:</a:t>
            </a:r>
          </a:p>
          <a:p xmlns:a="http://schemas.openxmlformats.org/drawingml/2006/main">
            <a:r>
              <a:t>Once the repaired candidate passes offline evaluation, it reaches the release boundary.</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Google, Rules of Machine Learning — https://developers.google.com/machine-learning/guides/rules-of-ml/</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1:58–2:01</a:t>
            </a:r>
          </a:p>
          <a:p xmlns:a="http://schemas.openxmlformats.org/drawingml/2006/main">
            <a:r>
              <a:t/>
            </a:r>
          </a:p>
          <a:p xmlns:a="http://schemas.openxmlformats.org/drawingml/2006/main">
            <a:r>
              <a:t>Purpose: Separate release approval from full rollout and introduce blast-radius management.</a:t>
            </a:r>
          </a:p>
          <a:p xmlns:a="http://schemas.openxmlformats.org/drawingml/2006/main">
            <a:r>
              <a:t/>
            </a:r>
          </a:p>
          <a:p xmlns:a="http://schemas.openxmlformats.org/drawingml/2006/main">
            <a:r>
              <a:t>Talk track:</a:t>
            </a:r>
          </a:p>
          <a:p xmlns:a="http://schemas.openxmlformats.org/drawingml/2006/main">
            <a:r>
              <a:t>A release gate is an executable product decision across quality, critical risk, operations, observability, and rollback readiness. Passing it advances the candidate into a staged environment.</a:t>
            </a:r>
          </a:p>
          <a:p xmlns:a="http://schemas.openxmlformats.org/drawingml/2006/main">
            <a:r>
              <a:t/>
            </a:r>
          </a:p>
          <a:p xmlns:a="http://schemas.openxmlformats.org/drawingml/2006/main">
            <a:r>
              <a:t>Staging answers questions the offline environment cannot: does the candidate behave with the real serving stack, real traffic mix, real dependencies, and real operational constraints? Exposure should grow only as evidence remains inside predefined bounds.</a:t>
            </a:r>
          </a:p>
          <a:p xmlns:a="http://schemas.openxmlformats.org/drawingml/2006/main">
            <a:r>
              <a:t/>
            </a:r>
          </a:p>
          <a:p xmlns:a="http://schemas.openxmlformats.org/drawingml/2006/main">
            <a:r>
              <a:t>Transition:</a:t>
            </a:r>
          </a:p>
          <a:p xmlns:a="http://schemas.openxmlformats.org/drawingml/2006/main">
            <a:r>
              <a:t>Show the gate before discussing rollout modes.</a:t>
            </a:r>
          </a:p>
          <a:p xmlns:a="http://schemas.openxmlformats.org/drawingml/2006/main">
            <a:r>
              <a:t/>
            </a:r>
          </a:p>
          <a:p xmlns:a="http://schemas.openxmlformats.org/drawingml/2006/main">
            <a:r>
              <a:t>[Sources]</a:t>
            </a:r>
          </a:p>
          <a:p xmlns:a="http://schemas.openxmlformats.org/drawingml/2006/main">
            <a:r>
              <a:t>- NIST, AI Risk Management Framework Core — https://airc.nist.gov/airmf-resources/airmf/5-sec-core/</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2:01–2:05</a:t>
            </a:r>
          </a:p>
          <a:p xmlns:a="http://schemas.openxmlformats.org/drawingml/2006/main">
            <a:r>
              <a:t/>
            </a:r>
          </a:p>
          <a:p xmlns:a="http://schemas.openxmlformats.org/drawingml/2006/main">
            <a:r>
              <a:t>Purpose: Turn evaluation from a dashboard into an automatable release policy.</a:t>
            </a:r>
          </a:p>
          <a:p xmlns:a="http://schemas.openxmlformats.org/drawingml/2006/main">
            <a:r>
              <a:t/>
            </a:r>
          </a:p>
          <a:p xmlns:a="http://schemas.openxmlformats.org/drawingml/2006/main">
            <a:r>
              <a:t>Talk track:</a:t>
            </a:r>
          </a:p>
          <a:p xmlns:a="http://schemas.openxmlformats.org/drawingml/2006/main">
            <a:r>
              <a:t>A gate must say what happens. Each dimension has evidence, a threshold, and a failure action. The threshold can be absolute, relative to baseline, slice-specific, or uncertainty-aware. Critical invariants may require zero observed violations within a defined suite.</a:t>
            </a:r>
          </a:p>
          <a:p xmlns:a="http://schemas.openxmlformats.org/drawingml/2006/main">
            <a:r>
              <a:t/>
            </a:r>
          </a:p>
          <a:p xmlns:a="http://schemas.openxmlformats.org/drawingml/2006/main">
            <a:r>
              <a:t>Observability and recovery are part of readiness. A candidate that cannot be identified in logs or rolled back safely has not earned a canary, even when its offline quality is high.</a:t>
            </a:r>
          </a:p>
          <a:p xmlns:a="http://schemas.openxmlformats.org/drawingml/2006/main">
            <a:r>
              <a:t/>
            </a:r>
          </a:p>
          <a:p xmlns:a="http://schemas.openxmlformats.org/drawingml/2006/main">
            <a:r>
              <a:t>Transition:</a:t>
            </a:r>
          </a:p>
          <a:p xmlns:a="http://schemas.openxmlformats.org/drawingml/2006/main">
            <a:r>
              <a:t>Different rollout modes answer different production questions.</a:t>
            </a:r>
          </a:p>
          <a:p xmlns:a="http://schemas.openxmlformats.org/drawingml/2006/main">
            <a:r>
              <a:t/>
            </a:r>
          </a:p>
          <a:p xmlns:a="http://schemas.openxmlformats.org/drawingml/2006/main">
            <a:r>
              <a:t>[Sources]</a:t>
            </a:r>
          </a:p>
          <a:p xmlns:a="http://schemas.openxmlformats.org/drawingml/2006/main">
            <a:r>
              <a:t>- NIST, AI Risk Management Framework Core — https://airc.nist.gov/airmf-resources/airmf/5-sec-core/</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0:06–0:10</a:t>
            </a:r>
          </a:p>
          <a:p xmlns:a="http://schemas.openxmlformats.org/drawingml/2006/main">
            <a:r>
              <a:t/>
            </a:r>
          </a:p>
          <a:p xmlns:a="http://schemas.openxmlformats.org/drawingml/2006/main">
            <a:r>
              <a:t>Purpose: Give the room a cognitive map and establish the two breaks.</a:t>
            </a:r>
          </a:p>
          <a:p xmlns:a="http://schemas.openxmlformats.org/drawingml/2006/main">
            <a:r>
              <a:t/>
            </a:r>
          </a:p>
          <a:p xmlns:a="http://schemas.openxmlformats.org/drawingml/2006/main">
            <a:r>
              <a:t>Talk track:</a:t>
            </a:r>
          </a:p>
          <a:p xmlns:a="http://schemas.openxmlformats.org/drawingml/2006/main">
            <a:r>
              <a:t>Tell participants that the first twenty minutes build one reusable picture. The rest of the class keeps returning to that picture and highlights one stage at a time. The case study appears only after the stage is defined, so each metric has a clear job.</a:t>
            </a:r>
          </a:p>
          <a:p xmlns:a="http://schemas.openxmlformats.org/drawingml/2006/main">
            <a:r>
              <a:t/>
            </a:r>
          </a:p>
          <a:p xmlns:a="http://schemas.openxmlformats.org/drawingml/2006/main">
            <a:r>
              <a:t>The first break is at approximately 1:10 and the second at 2:20. The final ten minutes turn the lifecycle into an assignment and a release checklist.</a:t>
            </a:r>
          </a:p>
          <a:p xmlns:a="http://schemas.openxmlformats.org/drawingml/2006/main">
            <a:r>
              <a:t/>
            </a:r>
          </a:p>
          <a:p xmlns:a="http://schemas.openxmlformats.org/drawingml/2006/main">
            <a:r>
              <a:t>Transition:</a:t>
            </a:r>
          </a:p>
          <a:p xmlns:a="http://schemas.openxmlformats.org/drawingml/2006/main">
            <a:r>
              <a:t>Start by showing how the same failure has a very different blast radius depending on where it is caught.</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2:05–2:09</a:t>
            </a:r>
          </a:p>
          <a:p xmlns:a="http://schemas.openxmlformats.org/drawingml/2006/main">
            <a:r>
              <a:t/>
            </a:r>
          </a:p>
          <a:p xmlns:a="http://schemas.openxmlformats.org/drawingml/2006/main">
            <a:r>
              <a:t>Purpose: Prevent rollout techniques from being treated as interchangeable deployment vocabulary.</a:t>
            </a:r>
          </a:p>
          <a:p xmlns:a="http://schemas.openxmlformats.org/drawingml/2006/main">
            <a:r>
              <a:t/>
            </a:r>
          </a:p>
          <a:p xmlns:a="http://schemas.openxmlformats.org/drawingml/2006/main">
            <a:r>
              <a:t>Talk track:</a:t>
            </a:r>
          </a:p>
          <a:p xmlns:a="http://schemas.openxmlformats.org/drawingml/2006/main">
            <a:r>
              <a:t>A shadow validates the serving path without letting candidate output affect the user, though side-effecting agents may require a sandbox or disabled actions. A canary validates behavior and operations with bounded exposure. An A/B test estimates causal product impact but is inappropriate before critical safety and reliability gates pass. A gradual rollout checks whether signals remain stable as scale and traffic diversity grow.</a:t>
            </a:r>
          </a:p>
          <a:p xmlns:a="http://schemas.openxmlformats.org/drawingml/2006/main">
            <a:r>
              <a:t/>
            </a:r>
          </a:p>
          <a:p xmlns:a="http://schemas.openxmlformats.org/drawingml/2006/main">
            <a:r>
              <a:t>Choose the mode from the unanswered question, not from habit.</a:t>
            </a:r>
          </a:p>
          <a:p xmlns:a="http://schemas.openxmlformats.org/drawingml/2006/main">
            <a:r>
              <a:t/>
            </a:r>
          </a:p>
          <a:p xmlns:a="http://schemas.openxmlformats.org/drawingml/2006/main">
            <a:r>
              <a:t>Transition:</a:t>
            </a:r>
          </a:p>
          <a:p xmlns:a="http://schemas.openxmlformats.org/drawingml/2006/main">
            <a:r>
              <a:t>Agents require additional controls because a small traffic percentage can still produce a large side effect.</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NIST, AI Risk Management Framework Core — https://airc.nist.gov/airmf-resources/airmf/5-sec-core/</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2:09–2:13</a:t>
            </a:r>
          </a:p>
          <a:p xmlns:a="http://schemas.openxmlformats.org/drawingml/2006/main">
            <a:r>
              <a:t/>
            </a:r>
          </a:p>
          <a:p xmlns:a="http://schemas.openxmlformats.org/drawingml/2006/main">
            <a:r>
              <a:t>Purpose: Teach agent-specific blast-radius controls.</a:t>
            </a:r>
          </a:p>
          <a:p xmlns:a="http://schemas.openxmlformats.org/drawingml/2006/main">
            <a:r>
              <a:t/>
            </a:r>
          </a:p>
          <a:p xmlns:a="http://schemas.openxmlformats.org/drawingml/2006/main">
            <a:r>
              <a:t>Talk track:</a:t>
            </a:r>
          </a:p>
          <a:p xmlns:a="http://schemas.openxmlformats.org/drawingml/2006/main">
            <a:r>
              <a:t>Traffic percentage alone is not a sufficient blast-radius measure. One agent request might delete data, send a message, or create a large cascade. Limit which users and tasks are eligible, which tools exist, what permissions they carry, which actions need approval, and how many steps or retries the path may consume.</a:t>
            </a:r>
          </a:p>
          <a:p xmlns:a="http://schemas.openxmlformats.org/drawingml/2006/main">
            <a:r>
              <a:t/>
            </a:r>
          </a:p>
          <a:p xmlns:a="http://schemas.openxmlformats.org/drawingml/2006/main">
            <a:r>
              <a:t>These controls are part of the version manifest and the release gate. They also create observable events—permission denials, approvals, exhausted budgets—that should be monitored online.</a:t>
            </a:r>
          </a:p>
          <a:p xmlns:a="http://schemas.openxmlformats.org/drawingml/2006/main">
            <a:r>
              <a:t/>
            </a:r>
          </a:p>
          <a:p xmlns:a="http://schemas.openxmlformats.org/drawingml/2006/main">
            <a:r>
              <a:t>Transition:</a:t>
            </a:r>
          </a:p>
          <a:p xmlns:a="http://schemas.openxmlformats.org/drawingml/2006/main">
            <a:r>
              <a:t>Translate the controls into BugBoard's first canary plan.</a:t>
            </a:r>
          </a:p>
          <a:p xmlns:a="http://schemas.openxmlformats.org/drawingml/2006/main">
            <a:r>
              <a:t/>
            </a:r>
          </a:p>
          <a:p xmlns:a="http://schemas.openxmlformats.org/drawingml/2006/main">
            <a:r>
              <a:t>[Sources]</a:t>
            </a:r>
          </a:p>
          <a:p xmlns:a="http://schemas.openxmlformats.org/drawingml/2006/main">
            <a:r>
              <a:t>- NIST, Artificial Intelligence Risk Management Framework: Generative Artificial Intelligence Profile — https://nvlpubs.nist.gov/nistpubs/ai/NIST.AI.600-1.pdf</a:t>
            </a:r>
          </a:p>
          <a:p xmlns:a="http://schemas.openxmlformats.org/drawingml/2006/main">
            <a:r>
              <a:t>- NIST, AI Risk Management Framework Core — https://airc.nist.gov/airmf-resources/airmf/5-sec-core/</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2:13–2:16</a:t>
            </a:r>
          </a:p>
          <a:p xmlns:a="http://schemas.openxmlformats.org/drawingml/2006/main">
            <a:r>
              <a:t/>
            </a:r>
          </a:p>
          <a:p xmlns:a="http://schemas.openxmlformats.org/drawingml/2006/main">
            <a:r>
              <a:t>Purpose: Show how offline evidence determines a specific staged-release design.</a:t>
            </a:r>
          </a:p>
          <a:p xmlns:a="http://schemas.openxmlformats.org/drawingml/2006/main">
            <a:r>
              <a:t/>
            </a:r>
          </a:p>
          <a:p xmlns:a="http://schemas.openxmlformats.org/drawingml/2006/main">
            <a:r>
              <a:t>Talk track:</a:t>
            </a:r>
          </a:p>
          <a:p xmlns:a="http://schemas.openxmlformats.org/drawingml/2006/main">
            <a:r>
              <a:t>Version B was rejected. Imagine candidate C fixes the security mechanism and passes the complete offline gate. Its first canary still preserves human approval and disables containment side effects. Five percent of eligible traffic is enough to validate the serving path, real prompt mix, latency, tool availability, and trace instrumentation.</a:t>
            </a:r>
          </a:p>
          <a:p xmlns:a="http://schemas.openxmlformats.org/drawingml/2006/main">
            <a:r>
              <a:t/>
            </a:r>
          </a:p>
          <a:p xmlns:a="http://schemas.openxmlformats.org/drawingml/2006/main">
            <a:r>
              <a:t>The rollout document already states the expansion and rollback criteria. The team does not invent them while staring at a live dashboard.</a:t>
            </a:r>
          </a:p>
          <a:p xmlns:a="http://schemas.openxmlformats.org/drawingml/2006/main">
            <a:r>
              <a:t/>
            </a:r>
          </a:p>
          <a:p xmlns:a="http://schemas.openxmlformats.org/drawingml/2006/main">
            <a:r>
              <a:t>Transition:</a:t>
            </a:r>
          </a:p>
          <a:p xmlns:a="http://schemas.openxmlformats.org/drawingml/2006/main">
            <a:r>
              <a:t>Once real traffic reaches the candidate, evaluation becomes online.</a:t>
            </a:r>
          </a:p>
          <a:p xmlns:a="http://schemas.openxmlformats.org/drawingml/2006/main">
            <a:r>
              <a:t/>
            </a:r>
          </a:p>
          <a:p xmlns:a="http://schemas.openxmlformats.org/drawingml/2006/main">
            <a:r>
              <a:t>[Sources]</a:t>
            </a:r>
          </a:p>
          <a:p xmlns:a="http://schemas.openxmlformats.org/drawingml/2006/main">
            <a:r>
              <a:t>- Course-created fictional BugBoard case and illustrative metrics; not production or WHOOP data.</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2:16–2:18</a:t>
            </a:r>
          </a:p>
          <a:p xmlns:a="http://schemas.openxmlformats.org/drawingml/2006/main">
            <a:r>
              <a:t/>
            </a:r>
          </a:p>
          <a:p xmlns:a="http://schemas.openxmlformats.org/drawingml/2006/main">
            <a:r>
              <a:t>Purpose: Define online evaluation as more than uptime monitoring or thumbs-up counts.</a:t>
            </a:r>
          </a:p>
          <a:p xmlns:a="http://schemas.openxmlformats.org/drawingml/2006/main">
            <a:r>
              <a:t/>
            </a:r>
          </a:p>
          <a:p xmlns:a="http://schemas.openxmlformats.org/drawingml/2006/main">
            <a:r>
              <a:t>Talk track:</a:t>
            </a:r>
          </a:p>
          <a:p xmlns:a="http://schemas.openxmlformats.org/drawingml/2006/main">
            <a:r>
              <a:t>Online evaluation combines live inputs, observed behavior, operational signals, user feedback, downstream outcomes, and sampled review. It is the only layer that sees the full production distribution and dependency environment.</a:t>
            </a:r>
          </a:p>
          <a:p xmlns:a="http://schemas.openxmlformats.org/drawingml/2006/main">
            <a:r>
              <a:t/>
            </a:r>
          </a:p>
          <a:p xmlns:a="http://schemas.openxmlformats.org/drawingml/2006/main">
            <a:r>
              <a:t>Its weakness is labels: outcomes may be delayed, selectively observed, confounded, or represented only through imperfect proxies. That is why online evidence complements rather than replaces the controlled offline suite.</a:t>
            </a:r>
          </a:p>
          <a:p xmlns:a="http://schemas.openxmlformats.org/drawingml/2006/main">
            <a:r>
              <a:t/>
            </a:r>
          </a:p>
          <a:p xmlns:a="http://schemas.openxmlformats.org/drawingml/2006/main">
            <a:r>
              <a:t>Transition:</a:t>
            </a:r>
          </a:p>
          <a:p xmlns:a="http://schemas.openxmlformats.org/drawingml/2006/main">
            <a:r>
              <a:t>Put offline and online evidence side by side.</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2:18–2:21</a:t>
            </a:r>
          </a:p>
          <a:p xmlns:a="http://schemas.openxmlformats.org/drawingml/2006/main">
            <a:r>
              <a:t/>
            </a:r>
          </a:p>
          <a:p xmlns:a="http://schemas.openxmlformats.org/drawingml/2006/main">
            <a:r>
              <a:t>Purpose: Clarify why neither evaluation plane is sufficient alone.</a:t>
            </a:r>
          </a:p>
          <a:p xmlns:a="http://schemas.openxmlformats.org/drawingml/2006/main">
            <a:r>
              <a:t/>
            </a:r>
          </a:p>
          <a:p xmlns:a="http://schemas.openxmlformats.org/drawingml/2006/main">
            <a:r>
              <a:t>Talk track:</a:t>
            </a:r>
          </a:p>
          <a:p xmlns:a="http://schemas.openxmlformats.org/drawingml/2006/main">
            <a:r>
              <a:t>Offline evaluation gives controlled, paired, repeatable evidence with known labels. Online evaluation gives deployment realism and real outcomes but weaker control and often missing labels. The feedback arrow between them is essential: production traces and outcomes reveal cases the offline approximation missed; reviewed cases become the next version of the suite.</a:t>
            </a:r>
          </a:p>
          <a:p xmlns:a="http://schemas.openxmlformats.org/drawingml/2006/main">
            <a:r>
              <a:t/>
            </a:r>
          </a:p>
          <a:p xmlns:a="http://schemas.openxmlformats.org/drawingml/2006/main">
            <a:r>
              <a:t>If the team wants a causal product comparison, use randomized assignment where appropriate. A before-and-after dashboard can be moved by traffic mix, seasonality, other releases, or feedback loops.</a:t>
            </a:r>
          </a:p>
          <a:p xmlns:a="http://schemas.openxmlformats.org/drawingml/2006/main">
            <a:r>
              <a:t/>
            </a:r>
          </a:p>
          <a:p xmlns:a="http://schemas.openxmlformats.org/drawingml/2006/main">
            <a:r>
              <a:t>Transition:</a:t>
            </a:r>
          </a:p>
          <a:p xmlns:a="http://schemas.openxmlformats.org/drawingml/2006/main">
            <a:r>
              <a:t>Map the live signals across the three system types.</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Google, Rules of Machine Learning — https://developers.google.com/machine-learning/guides/rules-of-ml/</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2:21–2:25</a:t>
            </a:r>
          </a:p>
          <a:p xmlns:a="http://schemas.openxmlformats.org/drawingml/2006/main">
            <a:r>
              <a:t/>
            </a:r>
          </a:p>
          <a:p xmlns:a="http://schemas.openxmlformats.org/drawingml/2006/main">
            <a:r>
              <a:t>Purpose: Provide the production telemetry schema implied by each architecture.</a:t>
            </a:r>
          </a:p>
          <a:p xmlns:a="http://schemas.openxmlformats.org/drawingml/2006/main">
            <a:r>
              <a:t/>
            </a:r>
          </a:p>
          <a:p xmlns:a="http://schemas.openxmlformats.org/drawingml/2006/main">
            <a:r>
              <a:t>Talk track:</a:t>
            </a:r>
          </a:p>
          <a:p xmlns:a="http://schemas.openxmlformats.org/drawingml/2006/main">
            <a:r>
              <a:t>Read vertically: input, behavior, outcome, operations. This prevents the team from calling an infrastructure dashboard an evaluation program. For an agent, log the decisions and effects needed to connect an initial task to an outcome without collecting unnecessary sensitive data. Include the manifest ID so every trace identifies the deployed system.</a:t>
            </a:r>
          </a:p>
          <a:p xmlns:a="http://schemas.openxmlformats.org/drawingml/2006/main">
            <a:r>
              <a:t/>
            </a:r>
          </a:p>
          <a:p xmlns:a="http://schemas.openxmlformats.org/drawingml/2006/main">
            <a:r>
              <a:t>User feedback is one signal, not ground truth. Combine it with task outcomes, sampled expert review, corrections, escalations, and incident data.</a:t>
            </a:r>
          </a:p>
          <a:p xmlns:a="http://schemas.openxmlformats.org/drawingml/2006/main">
            <a:r>
              <a:t/>
            </a:r>
          </a:p>
          <a:p xmlns:a="http://schemas.openxmlformats.org/drawingml/2006/main">
            <a:r>
              <a:t>Transition:</a:t>
            </a:r>
          </a:p>
          <a:p xmlns:a="http://schemas.openxmlformats.org/drawingml/2006/main">
            <a:r>
              <a:t>Explain why production labels make online evaluation operationally hard.</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 NIST, Artificial Intelligence Risk Management Framework: Generative Artificial Intelligence Profile — https://nvlpubs.nist.gov/nistpubs/ai/NIST.AI.600-1.pdf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2:25–2:28</a:t>
            </a:r>
          </a:p>
          <a:p xmlns:a="http://schemas.openxmlformats.org/drawingml/2006/main">
            <a:r>
              <a:t/>
            </a:r>
          </a:p>
          <a:p xmlns:a="http://schemas.openxmlformats.org/drawingml/2006/main">
            <a:r>
              <a:t>Purpose: Make online-eval data engineering and causal ambiguity explicit.</a:t>
            </a:r>
          </a:p>
          <a:p xmlns:a="http://schemas.openxmlformats.org/drawingml/2006/main">
            <a:r>
              <a:t/>
            </a:r>
          </a:p>
          <a:p xmlns:a="http://schemas.openxmlformats.org/drawingml/2006/main">
            <a:r>
              <a:t>Talk track:</a:t>
            </a:r>
          </a:p>
          <a:p xmlns:a="http://schemas.openxmlformats.org/drawingml/2006/main">
            <a:r>
              <a:t>Give one example per column. A support resolution label may arrive days later. Dissatisfied users may abandon without rating, while unusually engaged users rate more often. A retry can mean the first answer was bad—or that the task was inherently difficult.</a:t>
            </a:r>
          </a:p>
          <a:p xmlns:a="http://schemas.openxmlformats.org/drawingml/2006/main">
            <a:r>
              <a:t/>
            </a:r>
          </a:p>
          <a:p xmlns:a="http://schemas.openxmlformats.org/drawingml/2006/main">
            <a:r>
              <a:t>Design the label joins, sampling plan, privacy boundary, and review queue before launch. Track label coverage and delay as metrics. Do not silently optimize a convenient proxy into the product objective.</a:t>
            </a:r>
          </a:p>
          <a:p xmlns:a="http://schemas.openxmlformats.org/drawingml/2006/main">
            <a:r>
              <a:t/>
            </a:r>
          </a:p>
          <a:p xmlns:a="http://schemas.openxmlformats.org/drawingml/2006/main">
            <a:r>
              <a:t>Transition:</a:t>
            </a:r>
          </a:p>
          <a:p xmlns:a="http://schemas.openxmlformats.org/drawingml/2006/main">
            <a:r>
              <a:t>Take the second break. Return to the question of what happens when the production distribution changes.</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Google, Rules of Machine Learning — https://developers.google.com/machine-learning/guides/rules-of-ml/</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2:28–2:38</a:t>
            </a:r>
          </a:p>
          <a:p xmlns:a="http://schemas.openxmlformats.org/drawingml/2006/main">
            <a:r>
              <a:t/>
            </a:r>
          </a:p>
          <a:p xmlns:a="http://schemas.openxmlformats.org/drawingml/2006/main">
            <a:r>
              <a:t>Purpose: Reset before drift and incident response.</a:t>
            </a:r>
          </a:p>
          <a:p xmlns:a="http://schemas.openxmlformats.org/drawingml/2006/main">
            <a:r>
              <a:t/>
            </a:r>
          </a:p>
          <a:p xmlns:a="http://schemas.openxmlformats.org/drawingml/2006/main">
            <a:r>
              <a:t>Talk track:</a:t>
            </a:r>
          </a:p>
          <a:p xmlns:a="http://schemas.openxmlformats.org/drawingml/2006/main">
            <a:r>
              <a:t>Leave the sentence on screen. The remaining section distinguishes drift signals from confirmed quality degradation, then closes the feedback loop.</a:t>
            </a:r>
          </a:p>
          <a:p xmlns:a="http://schemas.openxmlformats.org/drawingml/2006/main">
            <a:r>
              <a:t/>
            </a:r>
          </a:p>
          <a:p xmlns:a="http://schemas.openxmlformats.org/drawingml/2006/main">
            <a:r>
              <a:t>Transition:</a:t>
            </a:r>
          </a:p>
          <a:p xmlns:a="http://schemas.openxmlformats.org/drawingml/2006/main">
            <a:r>
              <a:t>Restart with the drift stage highlighted in the lifecycle.</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2:38–2:40</a:t>
            </a:r>
          </a:p>
          <a:p xmlns:a="http://schemas.openxmlformats.org/drawingml/2006/main">
            <a:r>
              <a:t/>
            </a:r>
          </a:p>
          <a:p xmlns:a="http://schemas.openxmlformats.org/drawingml/2006/main">
            <a:r>
              <a:t>Purpose: Place drift after online observability and before incident-driven iteration.</a:t>
            </a:r>
          </a:p>
          <a:p xmlns:a="http://schemas.openxmlformats.org/drawingml/2006/main">
            <a:r>
              <a:t/>
            </a:r>
          </a:p>
          <a:p xmlns:a="http://schemas.openxmlformats.org/drawingml/2006/main">
            <a:r>
              <a:t>Talk track:</a:t>
            </a:r>
          </a:p>
          <a:p xmlns:a="http://schemas.openxmlformats.org/drawingml/2006/main">
            <a:r>
              <a:t>Define drift as meaningful change over time in inputs, the environment, behavior, or outcomes. Drift detection is often available before trustworthy labels arrive, so it is an early-warning system.</a:t>
            </a:r>
          </a:p>
          <a:p xmlns:a="http://schemas.openxmlformats.org/drawingml/2006/main">
            <a:r>
              <a:t/>
            </a:r>
          </a:p>
          <a:p xmlns:a="http://schemas.openxmlformats.org/drawingml/2006/main">
            <a:r>
              <a:t>A drift alarm does not by itself prove quality fell. It triggers confirmation: inspect traces, run sampled human or automated online grading, replay recent cases offline, and compare against the deployment context that justified the original gate.</a:t>
            </a:r>
          </a:p>
          <a:p xmlns:a="http://schemas.openxmlformats.org/drawingml/2006/main">
            <a:r>
              <a:t/>
            </a:r>
          </a:p>
          <a:p xmlns:a="http://schemas.openxmlformats.org/drawingml/2006/main">
            <a:r>
              <a:t>Transition:</a:t>
            </a:r>
          </a:p>
          <a:p xmlns:a="http://schemas.openxmlformats.org/drawingml/2006/main">
            <a:r>
              <a:t>Separate four kinds of drift so alerts can be actionable.</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Google, Rules of Machine Learning — https://developers.google.com/machine-learning/guides/rules-of-ml/</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2:40–2:44</a:t>
            </a:r>
          </a:p>
          <a:p xmlns:a="http://schemas.openxmlformats.org/drawingml/2006/main">
            <a:r>
              <a:t/>
            </a:r>
          </a:p>
          <a:p xmlns:a="http://schemas.openxmlformats.org/drawingml/2006/main">
            <a:r>
              <a:t>Purpose: Provide a practical drift taxonomy spanning model, application, and agent systems.</a:t>
            </a:r>
          </a:p>
          <a:p xmlns:a="http://schemas.openxmlformats.org/drawingml/2006/main">
            <a:r>
              <a:t/>
            </a:r>
          </a:p>
          <a:p xmlns:a="http://schemas.openxmlformats.org/drawingml/2006/main">
            <a:r>
              <a:t>Talk track:</a:t>
            </a:r>
          </a:p>
          <a:p xmlns:a="http://schemas.openxmlformats.org/drawingml/2006/main">
            <a:r>
              <a:t>Input drift changes the work. Environment drift changes the system around the model—even when your repository did not deploy. Behavior drift changes what the system does. Outcome drift changes whether that behavior still creates value or harm.</a:t>
            </a:r>
          </a:p>
          <a:p xmlns:a="http://schemas.openxmlformats.org/drawingml/2006/main">
            <a:r>
              <a:t/>
            </a:r>
          </a:p>
          <a:p xmlns:a="http://schemas.openxmlformats.org/drawingml/2006/main">
            <a:r>
              <a:t>The categories can form a chain: a tool-schema update changes the environment, causing more invalid arguments, which changes behavior, which lowers task success. Instrumenting only the final outcome makes diagnosis slower; instrumenting only inputs may miss a silent dependency change.</a:t>
            </a:r>
          </a:p>
          <a:p xmlns:a="http://schemas.openxmlformats.org/drawingml/2006/main">
            <a:r>
              <a:t/>
            </a:r>
          </a:p>
          <a:p xmlns:a="http://schemas.openxmlformats.org/drawingml/2006/main">
            <a:r>
              <a:t>Transition:</a:t>
            </a:r>
          </a:p>
          <a:p xmlns:a="http://schemas.openxmlformats.org/drawingml/2006/main">
            <a:r>
              <a:t>Map concrete detectors and agent-specific examples.</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Google, Rules of Machine Learning — https://developers.google.com/machine-learning/guides/rules-of-ml/</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0:10–0:15</a:t>
            </a:r>
          </a:p>
          <a:p xmlns:a="http://schemas.openxmlformats.org/drawingml/2006/main">
            <a:r>
              <a:t/>
            </a:r>
          </a:p>
          <a:p xmlns:a="http://schemas.openxmlformats.org/drawingml/2006/main">
            <a:r>
              <a:t>Purpose: Introduce the evidence ladder and connect it directly to user protection.</a:t>
            </a:r>
          </a:p>
          <a:p xmlns:a="http://schemas.openxmlformats.org/drawingml/2006/main">
            <a:r>
              <a:t/>
            </a:r>
          </a:p>
          <a:p xmlns:a="http://schemas.openxmlformats.org/drawingml/2006/main">
            <a:r>
              <a:t>Talk track:</a:t>
            </a:r>
          </a:p>
          <a:p xmlns:a="http://schemas.openxmlformats.org/drawingml/2006/main">
            <a:r>
              <a:t>Read the slide from left to right as an increase in realism and blast radius. Local tests are cheapest and most exact, but they cannot tell us whether a model behaves well across a distribution. Offline evals replay stored cases with no user exposure. Staged release introduces the actual serving stack and traffic while limiting harm. Production monitoring sees the complete environment but is the most expensive place to discover a known failure.</a:t>
            </a:r>
          </a:p>
          <a:p xmlns:a="http://schemas.openxmlformats.org/drawingml/2006/main">
            <a:r>
              <a:t/>
            </a:r>
          </a:p>
          <a:p xmlns:a="http://schemas.openxmlformats.org/drawingml/2006/main">
            <a:r>
              <a:t>Stress that these layers are additive. Online evaluation does not replace offline evaluation, and offline evaluation does not replace ordinary software tests.</a:t>
            </a:r>
          </a:p>
          <a:p xmlns:a="http://schemas.openxmlformats.org/drawingml/2006/main">
            <a:r>
              <a:t/>
            </a:r>
          </a:p>
          <a:p xmlns:a="http://schemas.openxmlformats.org/drawingml/2006/main">
            <a:r>
              <a:t>Ask / teaching move:</a:t>
            </a:r>
          </a:p>
          <a:p xmlns:a="http://schemas.openxmlformats.org/drawingml/2006/main">
            <a:r>
              <a:t>Ask: where does your current team first see end-to-end behavioral evidence?</a:t>
            </a:r>
          </a:p>
          <a:p xmlns:a="http://schemas.openxmlformats.org/drawingml/2006/main">
            <a:r>
              <a:t/>
            </a:r>
          </a:p>
          <a:p xmlns:a="http://schemas.openxmlformats.org/drawingml/2006/main">
            <a:r>
              <a:t>Transition:</a:t>
            </a:r>
          </a:p>
          <a:p xmlns:a="http://schemas.openxmlformats.org/drawingml/2006/main">
            <a:r>
              <a:t>Now place these evidence layers inside the complete deployment lifecycle.</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NIST, AI Risk Management Framework Core — https://airc.nist.gov/airmf-resources/airmf/5-sec-core/</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2:44–2:47</a:t>
            </a:r>
          </a:p>
          <a:p xmlns:a="http://schemas.openxmlformats.org/drawingml/2006/main">
            <a:r>
              <a:t/>
            </a:r>
          </a:p>
          <a:p xmlns:a="http://schemas.openxmlformats.org/drawingml/2006/main">
            <a:r>
              <a:t>Purpose: Make monitoring corollaries explicit and actionable.</a:t>
            </a:r>
          </a:p>
          <a:p xmlns:a="http://schemas.openxmlformats.org/drawingml/2006/main">
            <a:r>
              <a:t/>
            </a:r>
          </a:p>
          <a:p xmlns:a="http://schemas.openxmlformats.org/drawingml/2006/main">
            <a:r>
              <a:t>Talk track:</a:t>
            </a:r>
          </a:p>
          <a:p xmlns:a="http://schemas.openxmlformats.org/drawingml/2006/main">
            <a:r>
              <a:t>Use the environment row to make an important point: an externally hosted model or tool can change behavior even if application code is unchanged. Version what you control, fingerprint what you consume, and monitor the observable contract.</a:t>
            </a:r>
          </a:p>
          <a:p xmlns:a="http://schemas.openxmlformats.org/drawingml/2006/main">
            <a:r>
              <a:t/>
            </a:r>
          </a:p>
          <a:p xmlns:a="http://schemas.openxmlformats.org/drawingml/2006/main">
            <a:r>
              <a:t>For agents, path distributions are often high-signal. A sudden rise in steps, retries, permission denials, or fallback usage may reveal a tool or task change before a final outcome label arrives.</a:t>
            </a:r>
          </a:p>
          <a:p xmlns:a="http://schemas.openxmlformats.org/drawingml/2006/main">
            <a:r>
              <a:t/>
            </a:r>
          </a:p>
          <a:p xmlns:a="http://schemas.openxmlformats.org/drawingml/2006/main">
            <a:r>
              <a:t>Transition:</a:t>
            </a:r>
          </a:p>
          <a:p xmlns:a="http://schemas.openxmlformats.org/drawingml/2006/main">
            <a:r>
              <a:t>Clarify what a drift detector can and cannot conclude.</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2:47–2:49</a:t>
            </a:r>
          </a:p>
          <a:p xmlns:a="http://schemas.openxmlformats.org/drawingml/2006/main">
            <a:r>
              <a:t/>
            </a:r>
          </a:p>
          <a:p xmlns:a="http://schemas.openxmlformats.org/drawingml/2006/main">
            <a:r>
              <a:t>Purpose: Prevent teams from treating statistical drift thresholds as product-quality truth.</a:t>
            </a:r>
          </a:p>
          <a:p xmlns:a="http://schemas.openxmlformats.org/drawingml/2006/main">
            <a:r>
              <a:t/>
            </a:r>
          </a:p>
          <a:p xmlns:a="http://schemas.openxmlformats.org/drawingml/2006/main">
            <a:r>
              <a:t>Talk track:</a:t>
            </a:r>
          </a:p>
          <a:p xmlns:a="http://schemas.openxmlformats.org/drawingml/2006/main">
            <a:r>
              <a:t>An input distribution can move while quality remains acceptable. Quality can fall without an obvious marginal input shift. Therefore drift detection is a trigger for investigation, not an automatic diagnosis.</a:t>
            </a:r>
          </a:p>
          <a:p xmlns:a="http://schemas.openxmlformats.org/drawingml/2006/main">
            <a:r>
              <a:t/>
            </a:r>
          </a:p>
          <a:p xmlns:a="http://schemas.openxmlformats.org/drawingml/2006/main">
            <a:r>
              <a:t>The response sequence is: detect a meaningful change, confirm with outcome evidence or reviewed traces, contain exposure when risk warrants it, and turn the mechanism into new offline evidence and monitoring.</a:t>
            </a:r>
          </a:p>
          <a:p xmlns:a="http://schemas.openxmlformats.org/drawingml/2006/main">
            <a:r>
              <a:t/>
            </a:r>
          </a:p>
          <a:p xmlns:a="http://schemas.openxmlformats.org/drawingml/2006/main">
            <a:r>
              <a:t>Transition:</a:t>
            </a:r>
          </a:p>
          <a:p xmlns:a="http://schemas.openxmlformats.org/drawingml/2006/main">
            <a:r>
              <a:t>Apply that response to a concrete BugBoard production change.</a:t>
            </a:r>
          </a:p>
          <a:p xmlns:a="http://schemas.openxmlformats.org/drawingml/2006/main">
            <a:r>
              <a:t/>
            </a:r>
          </a:p>
          <a:p xmlns:a="http://schemas.openxmlformats.org/drawingml/2006/main">
            <a:r>
              <a:t>[Sources]</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2:49–2:53</a:t>
            </a:r>
          </a:p>
          <a:p xmlns:a="http://schemas.openxmlformats.org/drawingml/2006/main">
            <a:r>
              <a:t/>
            </a:r>
          </a:p>
          <a:p xmlns:a="http://schemas.openxmlformats.org/drawingml/2006/main">
            <a:r>
              <a:t>Purpose: Connect drift detection to incident response and the offline feedback loop.</a:t>
            </a:r>
          </a:p>
          <a:p xmlns:a="http://schemas.openxmlformats.org/drawingml/2006/main">
            <a:r>
              <a:t/>
            </a:r>
          </a:p>
          <a:p xmlns:a="http://schemas.openxmlformats.org/drawingml/2006/main">
            <a:r>
              <a:t>Talk track:</a:t>
            </a:r>
          </a:p>
          <a:p xmlns:a="http://schemas.openxmlformats.org/drawingml/2006/main">
            <a:r>
              <a:t>Walk the fictional example. BugBoard's invalid tool arguments rise. Trace slicing localizes the increase to a tool whose schema changed from v2 to v3. The team confirms the mechanism by reviewing traces and replaying recent inputs against both schema versions. It contains risk by disabling the action or rolling back the adapter. Reviewed failures become versioned cases and an argument grader. The fix must pass the complete offline gate before returning to a canary.</a:t>
            </a:r>
          </a:p>
          <a:p xmlns:a="http://schemas.openxmlformats.org/drawingml/2006/main">
            <a:r>
              <a:t/>
            </a:r>
          </a:p>
          <a:p xmlns:a="http://schemas.openxmlformats.org/drawingml/2006/main">
            <a:r>
              <a:t>The key is that a production patch does not bypass the lifecycle because it is urgent. Automation makes the lifecycle fast enough for urgent work.</a:t>
            </a:r>
          </a:p>
          <a:p xmlns:a="http://schemas.openxmlformats.org/drawingml/2006/main">
            <a:r>
              <a:t/>
            </a:r>
          </a:p>
          <a:p xmlns:a="http://schemas.openxmlformats.org/drawingml/2006/main">
            <a:r>
              <a:t>Transition:</a:t>
            </a:r>
          </a:p>
          <a:p xmlns:a="http://schemas.openxmlformats.org/drawingml/2006/main">
            <a:r>
              <a:t>Step eight formalizes production learning as the next version's evidence.</a:t>
            </a:r>
          </a:p>
          <a:p xmlns:a="http://schemas.openxmlformats.org/drawingml/2006/main">
            <a:r>
              <a:t/>
            </a:r>
          </a:p>
          <a:p xmlns:a="http://schemas.openxmlformats.org/drawingml/2006/main">
            <a:r>
              <a:t>[Sources]</a:t>
            </a:r>
          </a:p>
          <a:p xmlns:a="http://schemas.openxmlformats.org/drawingml/2006/main">
            <a:r>
              <a:t>- Course-created fictional BugBoard case and illustrative metrics; not production or WHOOP data.</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NIST, AI Risk Management Framework Core — https://airc.nist.gov/airmf-resources/airmf/5-sec-core/</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2:53–2:55</a:t>
            </a:r>
          </a:p>
          <a:p xmlns:a="http://schemas.openxmlformats.org/drawingml/2006/main">
            <a:r>
              <a:t/>
            </a:r>
          </a:p>
          <a:p xmlns:a="http://schemas.openxmlformats.org/drawingml/2006/main">
            <a:r>
              <a:t>Purpose: Close the feedback loop and define done for an incident or regression.</a:t>
            </a:r>
          </a:p>
          <a:p xmlns:a="http://schemas.openxmlformats.org/drawingml/2006/main">
            <a:r>
              <a:t/>
            </a:r>
          </a:p>
          <a:p xmlns:a="http://schemas.openxmlformats.org/drawingml/2006/main">
            <a:r>
              <a:t>Talk track:</a:t>
            </a:r>
          </a:p>
          <a:p xmlns:a="http://schemas.openxmlformats.org/drawingml/2006/main">
            <a:r>
              <a:t>A failure should produce more than a code change. Preserve the input and deployment context, review privacy and provenance, label the expected behavior, assign a failure taxonomy and severity, add or update a grader, and place the case in the appropriate development or holdout set.</a:t>
            </a:r>
          </a:p>
          <a:p xmlns:a="http://schemas.openxmlformats.org/drawingml/2006/main">
            <a:r>
              <a:t/>
            </a:r>
          </a:p>
          <a:p xmlns:a="http://schemas.openxmlformats.org/drawingml/2006/main">
            <a:r>
              <a:t>Then rerun the full gate. Passing only the new case invites regression elsewhere. The lifecycle is how a team accumulates reliability while continuing to change quickly.</a:t>
            </a:r>
          </a:p>
          <a:p xmlns:a="http://schemas.openxmlformats.org/drawingml/2006/main">
            <a:r>
              <a:t/>
            </a:r>
          </a:p>
          <a:p xmlns:a="http://schemas.openxmlformats.org/drawingml/2006/main">
            <a:r>
              <a:t>Transition:</a:t>
            </a:r>
          </a:p>
          <a:p xmlns:a="http://schemas.openxmlformats.org/drawingml/2006/main">
            <a:r>
              <a:t>Show the feedback artifact moving from production back to the controlled environment.</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Working with evals — https://developers.openai.com/api/docs/guides/evals</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2:55–2:57</a:t>
            </a:r>
          </a:p>
          <a:p xmlns:a="http://schemas.openxmlformats.org/drawingml/2006/main">
            <a:r>
              <a:t/>
            </a:r>
          </a:p>
          <a:p xmlns:a="http://schemas.openxmlformats.org/drawingml/2006/main">
            <a:r>
              <a:t>Purpose: Make the feedback loop concrete enough to implement as an engineering workflow.</a:t>
            </a:r>
          </a:p>
          <a:p xmlns:a="http://schemas.openxmlformats.org/drawingml/2006/main">
            <a:r>
              <a:t/>
            </a:r>
          </a:p>
          <a:p xmlns:a="http://schemas.openxmlformats.org/drawingml/2006/main">
            <a:r>
              <a:t>Talk track:</a:t>
            </a:r>
          </a:p>
          <a:p xmlns:a="http://schemas.openxmlformats.org/drawingml/2006/main">
            <a:r>
              <a:t>A trace is raw evidence, not automatically a good eval. Review it, minimize or sanitize sensitive content, make the input replayable, define the expected property, choose the cheapest direct grader, tag the mechanism and severity, then decide how it changes the release gate.</a:t>
            </a:r>
          </a:p>
          <a:p xmlns:a="http://schemas.openxmlformats.org/drawingml/2006/main">
            <a:r>
              <a:t/>
            </a:r>
          </a:p>
          <a:p xmlns:a="http://schemas.openxmlformats.org/drawingml/2006/main">
            <a:r>
              <a:t>Not every production trace belongs in the suite. Curate for distinct mechanisms, critical risks, representative traffic, and known regressions. Version additions so historical score changes remain interpretable.</a:t>
            </a:r>
          </a:p>
          <a:p xmlns:a="http://schemas.openxmlformats.org/drawingml/2006/main">
            <a:r>
              <a:t/>
            </a:r>
          </a:p>
          <a:p xmlns:a="http://schemas.openxmlformats.org/drawingml/2006/main">
            <a:r>
              <a:t>Transition:</a:t>
            </a:r>
          </a:p>
          <a:p xmlns:a="http://schemas.openxmlformats.org/drawingml/2006/main">
            <a:r>
              <a:t>Return to the complete lifecycle and state the speed argument one final time.</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Working with evals — https://developers.openai.com/api/docs/guides/evals</a:t>
            </a:r>
          </a:p>
          <a:p xmlns:a="http://schemas.openxmlformats.org/drawingml/2006/main">
            <a:r>
              <a:t>- NIST, Artificial Intelligence Risk Management Framework: Generative Artificial Intelligence Profile — https://nvlpubs.nist.gov/nistpubs/ai/NIST.AI.600-1.pdf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2:57–2:59</a:t>
            </a:r>
          </a:p>
          <a:p xmlns:a="http://schemas.openxmlformats.org/drawingml/2006/main">
            <a:r>
              <a:t/>
            </a:r>
          </a:p>
          <a:p xmlns:a="http://schemas.openxmlformats.org/drawingml/2006/main">
            <a:r>
              <a:t>Purpose: Synthesize the class around the single lifecycle graphic.</a:t>
            </a:r>
          </a:p>
          <a:p xmlns:a="http://schemas.openxmlformats.org/drawingml/2006/main">
            <a:r>
              <a:t/>
            </a:r>
          </a:p>
          <a:p xmlns:a="http://schemas.openxmlformats.org/drawingml/2006/main">
            <a:r>
              <a:t>Talk track:</a:t>
            </a:r>
          </a:p>
          <a:p xmlns:a="http://schemas.openxmlformats.org/drawingml/2006/main">
            <a:r>
              <a:t>Point around the loop once. Step one defines what to protect. Step two makes it observable. Step three makes the candidate reproducible. Step four rejects known failures before exposure. Step five limits blast radius while validating serving realism. Step six measures real outcomes. Step seven detects when the original evidence may no longer apply. Step eight turns failures into stronger evidence.</a:t>
            </a:r>
          </a:p>
          <a:p xmlns:a="http://schemas.openxmlformats.org/drawingml/2006/main">
            <a:r>
              <a:t/>
            </a:r>
          </a:p>
          <a:p xmlns:a="http://schemas.openxmlformats.org/drawingml/2006/main">
            <a:r>
              <a:t>The speed comes from automation and clear decisions. Engineers can change prompts, models, tools, policies, or weights quickly because every candidate meets the same versioned evidence pipeline.</a:t>
            </a:r>
          </a:p>
          <a:p xmlns:a="http://schemas.openxmlformats.org/drawingml/2006/main">
            <a:r>
              <a:t/>
            </a:r>
          </a:p>
          <a:p xmlns:a="http://schemas.openxmlformats.org/drawingml/2006/main">
            <a:r>
              <a:t>Transition:</a:t>
            </a:r>
          </a:p>
          <a:p xmlns:a="http://schemas.openxmlformats.org/drawingml/2006/main">
            <a:r>
              <a:t>Hand the lifecycle to participants as the assignment.</a:t>
            </a:r>
          </a:p>
          <a:p xmlns:a="http://schemas.openxmlformats.org/drawingml/2006/main">
            <a:r>
              <a:t/>
            </a:r>
          </a:p>
          <a:p xmlns:a="http://schemas.openxmlformats.org/drawingml/2006/main">
            <a:r>
              <a:t>[Sources]</a:t>
            </a:r>
          </a:p>
          <a:p xmlns:a="http://schemas.openxmlformats.org/drawingml/2006/main">
            <a:r>
              <a:t>- Google, Rules of Machine Learning — https://developers.google.com/machine-learning/guides/rules-of-ml/</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OpenAI, Evaluation best practices — https://developers.openai.com/api/docs/guides/evaluation-best-practices</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2:59–3:00</a:t>
            </a:r>
          </a:p>
          <a:p xmlns:a="http://schemas.openxmlformats.org/drawingml/2006/main">
            <a:r>
              <a:t/>
            </a:r>
          </a:p>
          <a:p xmlns:a="http://schemas.openxmlformats.org/drawingml/2006/main">
            <a:r>
              <a:t>Purpose: Convert the conceptual map into an autogradable engineering artifact.</a:t>
            </a:r>
          </a:p>
          <a:p xmlns:a="http://schemas.openxmlformats.org/drawingml/2006/main">
            <a:r>
              <a:t/>
            </a:r>
          </a:p>
          <a:p xmlns:a="http://schemas.openxmlformats.org/drawingml/2006/main">
            <a:r>
              <a:t>Talk track:</a:t>
            </a:r>
          </a:p>
          <a:p xmlns:a="http://schemas.openxmlformats.org/drawingml/2006/main">
            <a:r>
              <a:t>The assignment asks students to map evidence to stages, implement deterministic scoring and slice aggregation, and write a release decision that states what can advance, what must stop, and what production signal would trigger rollback. Hidden tests check calculations and edge cases. The memo is rubric-scored for whether claims match the evidence and lifecycle stage.</a:t>
            </a:r>
          </a:p>
          <a:p xmlns:a="http://schemas.openxmlformats.org/drawingml/2006/main">
            <a:r>
              <a:t/>
            </a:r>
          </a:p>
          <a:p xmlns:a="http://schemas.openxmlformats.org/drawingml/2006/main">
            <a:r>
              <a:t>Explain that the next class descends into loss functions and backpropagation; this class establishes why those training mechanics sit inside a much larger deployment loop.</a:t>
            </a:r>
          </a:p>
          <a:p xmlns:a="http://schemas.openxmlformats.org/drawingml/2006/main">
            <a:r>
              <a:t/>
            </a:r>
          </a:p>
          <a:p xmlns:a="http://schemas.openxmlformats.org/drawingml/2006/main">
            <a:r>
              <a:t>Transition:</a:t>
            </a:r>
          </a:p>
          <a:p xmlns:a="http://schemas.openxmlformats.org/drawingml/2006/main">
            <a:r>
              <a:t>Close with the one sentence participants should carry back to their teams.</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 L. Brown, T. Cai, and A. DasGupta, Interval Estimation for a Binomial Proportion — https://www.stat.purdue.edu/~dasgupta/publications/tr99-19.pdf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3:00</a:t>
            </a:r>
          </a:p>
          <a:p xmlns:a="http://schemas.openxmlformats.org/drawingml/2006/main">
            <a:r>
              <a:t/>
            </a:r>
          </a:p>
          <a:p xmlns:a="http://schemas.openxmlformats.org/drawingml/2006/main">
            <a:r>
              <a:t>Purpose: Resolve the opening tension and collect retrieval evidence from the room.</a:t>
            </a:r>
          </a:p>
          <a:p xmlns:a="http://schemas.openxmlformats.org/drawingml/2006/main">
            <a:r>
              <a:t/>
            </a:r>
          </a:p>
          <a:p xmlns:a="http://schemas.openxmlformats.org/drawingml/2006/main">
            <a:r>
              <a:t>Talk track:</a:t>
            </a:r>
          </a:p>
          <a:p xmlns:a="http://schemas.openxmlformats.org/drawingml/2006/main">
            <a:r>
              <a:t>Close by repeating the central claim: nondeterminism does not remove engineering discipline; it makes staged evidence and explicit exposure boundaries more important. Fast iteration is compatible with user protection when the lifecycle makes every candidate reproducible, every gate actionable, and every production failure reusable.</a:t>
            </a:r>
          </a:p>
          <a:p xmlns:a="http://schemas.openxmlformats.org/drawingml/2006/main">
            <a:r>
              <a:t/>
            </a:r>
          </a:p>
          <a:p xmlns:a="http://schemas.openxmlformats.org/drawingml/2006/main">
            <a:r>
              <a:t>Ask participants to answer the three prompts before they leave. Their answers reveal whether they can distinguish offline evidence, online outcomes, and drift signals.</a:t>
            </a:r>
          </a:p>
          <a:p xmlns:a="http://schemas.openxmlformats.org/drawingml/2006/main">
            <a:r>
              <a:t/>
            </a:r>
          </a:p>
          <a:p xmlns:a="http://schemas.openxmlformats.org/drawingml/2006/main">
            <a:r>
              <a:t>[Sources]</a:t>
            </a:r>
          </a:p>
          <a:p xmlns:a="http://schemas.openxmlformats.org/drawingml/2006/main">
            <a:r>
              <a:t>- User-provided course brief and revision direction, August 2026.</a:t>
            </a:r>
          </a:p>
          <a:p xmlns:a="http://schemas.openxmlformats.org/drawingml/2006/main">
            <a:r>
              <a:t>- OpenAI, Evaluation best practices — https://developers.openai.com/api/docs/guides/evaluation-best-practices</a:t>
            </a:r>
          </a:p>
          <a:p xmlns:a="http://schemas.openxmlformats.org/drawingml/2006/main">
            <a:r>
              <a:t>- NIST, AI Risk Management Framework Core — https://airc.nist.gov/airmf-resources/airmf/5-sec-core/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0:15–0:21</a:t>
            </a:r>
          </a:p>
          <a:p xmlns:a="http://schemas.openxmlformats.org/drawingml/2006/main">
            <a:r>
              <a:t/>
            </a:r>
          </a:p>
          <a:p xmlns:a="http://schemas.openxmlformats.org/drawingml/2006/main">
            <a:r>
              <a:t>Purpose: Install the single lifecycle graphic that will organize the rest of the class.</a:t>
            </a:r>
          </a:p>
          <a:p xmlns:a="http://schemas.openxmlformats.org/drawingml/2006/main">
            <a:r>
              <a:t/>
            </a:r>
          </a:p>
          <a:p xmlns:a="http://schemas.openxmlformats.org/drawingml/2006/main">
            <a:r>
              <a:t>Talk track:</a:t>
            </a:r>
          </a:p>
          <a:p xmlns:a="http://schemas.openxmlformats.org/drawingml/2006/main">
            <a:r>
              <a:t>Do not explain every box in depth yet. Establish the geometry. The top row occurs before user exposure: frame the product contract, construct evidence, freeze a candidate, and run offline evaluation. The right edge is the release boundary. The bottom row introduces increasingly realistic production evidence: stage the change, evaluate online outcomes, detect changes over time, and turn incidents into the next version's evidence.</a:t>
            </a:r>
          </a:p>
          <a:p xmlns:a="http://schemas.openxmlformats.org/drawingml/2006/main">
            <a:r>
              <a:t/>
            </a:r>
          </a:p>
          <a:p xmlns:a="http://schemas.openxmlformats.org/drawingml/2006/main">
            <a:r>
              <a:t>Call out the upward arrow on the left. This is why the picture is a loop rather than a launch checklist. A production failure is not finished when it is patched; it should become a reviewed case, grader, slice, or invariant that changes the next release gate.</a:t>
            </a:r>
          </a:p>
          <a:p xmlns:a="http://schemas.openxmlformats.org/drawingml/2006/main">
            <a:r>
              <a:t/>
            </a:r>
          </a:p>
          <a:p xmlns:a="http://schemas.openxmlformats.org/drawingml/2006/main">
            <a:r>
              <a:t>Ask / teaching move:</a:t>
            </a:r>
          </a:p>
          <a:p xmlns:a="http://schemas.openxmlformats.org/drawingml/2006/main">
            <a:r>
              <a:t>Ask participants to choose the box their team tends to skip. Do not debate yet; simply collect two answers.</a:t>
            </a:r>
          </a:p>
          <a:p xmlns:a="http://schemas.openxmlformats.org/drawingml/2006/main">
            <a:r>
              <a:t/>
            </a:r>
          </a:p>
          <a:p xmlns:a="http://schemas.openxmlformats.org/drawingml/2006/main">
            <a:r>
              <a:t>Transition:</a:t>
            </a:r>
          </a:p>
          <a:p xmlns:a="http://schemas.openxmlformats.org/drawingml/2006/main">
            <a:r>
              <a:t>The loop stays the same across ML, LLM applications, and agents—but the behavior-producing system gets larger.</a:t>
            </a:r>
          </a:p>
          <a:p xmlns:a="http://schemas.openxmlformats.org/drawingml/2006/main">
            <a:r>
              <a:t/>
            </a:r>
          </a:p>
          <a:p xmlns:a="http://schemas.openxmlformats.org/drawingml/2006/main">
            <a:r>
              <a:t>[Sources]</a:t>
            </a:r>
          </a:p>
          <a:p xmlns:a="http://schemas.openxmlformats.org/drawingml/2006/main">
            <a:r>
              <a:t>- Google, Rules of Machine Learning — https://developers.google.com/machine-learning/guides/rules-of-ml/</a:t>
            </a:r>
          </a:p>
          <a:p xmlns:a="http://schemas.openxmlformats.org/drawingml/2006/main">
            <a:r>
              <a:t>- Google for Developers, Production ML systems: Monitoring pipelines — https://developers.google.com/machine-learning/crash-course/production-ml-systems/monitoring</a:t>
            </a:r>
          </a:p>
          <a:p xmlns:a="http://schemas.openxmlformats.org/drawingml/2006/main">
            <a:r>
              <a:t>- NIST, AI Risk Management Framework Core — https://airc.nist.gov/airmf-resources/airmf/5-sec-core/</a:t>
            </a:r>
          </a:p>
          <a:p xmlns:a="http://schemas.openxmlformats.org/drawingml/2006/main">
            <a:r>
              <a:t>- OpenAI, Evaluation best practices — https://developers.openai.com/api/docs/guides/evaluation-best-practices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0:21–0:26</a:t>
            </a:r>
          </a:p>
          <a:p xmlns:a="http://schemas.openxmlformats.org/drawingml/2006/main">
            <a:r>
              <a:t/>
            </a:r>
          </a:p>
          <a:p xmlns:a="http://schemas.openxmlformats.org/drawingml/2006/main">
            <a:r>
              <a:t>Purpose: Define the three comparison lanes precisely enough to avoid treating every LLM feature as an agent.</a:t>
            </a:r>
          </a:p>
          <a:p xmlns:a="http://schemas.openxmlformats.org/drawingml/2006/main">
            <a:r>
              <a:t/>
            </a:r>
          </a:p>
          <a:p xmlns:a="http://schemas.openxmlformats.org/drawingml/2006/main">
            <a:r>
              <a:t>Talk track:</a:t>
            </a:r>
          </a:p>
          <a:p xmlns:a="http://schemas.openxmlformats.org/drawingml/2006/main">
            <a:r>
              <a:t>Use control flow as the dividing line. In a bounded LLM application, developers determine when calls happen and how outputs move through the workflow. An agent receives instructions and tools, then the model dynamically selects actions or continuation. That decision creates additional nondeterminism and possibly side effects.</a:t>
            </a:r>
          </a:p>
          <a:p xmlns:a="http://schemas.openxmlformats.org/drawingml/2006/main">
            <a:r>
              <a:t/>
            </a:r>
          </a:p>
          <a:p xmlns:a="http://schemas.openxmlformats.org/drawingml/2006/main">
            <a:r>
              <a:t>The lifecycle does not change because the architecture becomes agentic. The evaluation unit expands from a prediction, to a response or bounded workflow, to a trajectory plus its outcome and side effects.</a:t>
            </a:r>
          </a:p>
          <a:p xmlns:a="http://schemas.openxmlformats.org/drawingml/2006/main">
            <a:r>
              <a:t/>
            </a:r>
          </a:p>
          <a:p xmlns:a="http://schemas.openxmlformats.org/drawingml/2006/main">
            <a:r>
              <a:t>Ask / teaching move:</a:t>
            </a:r>
          </a:p>
          <a:p xmlns:a="http://schemas.openxmlformats.org/drawingml/2006/main">
            <a:r>
              <a:t>Give one familiar product example and ask the room whether it is predictive ML, an LLM application, or an agent—and which component owns the control flow.</a:t>
            </a:r>
          </a:p>
          <a:p xmlns:a="http://schemas.openxmlformats.org/drawingml/2006/main">
            <a:r>
              <a:t/>
            </a:r>
          </a:p>
          <a:p xmlns:a="http://schemas.openxmlformats.org/drawingml/2006/main">
            <a:r>
              <a:t>Transition:</a:t>
            </a:r>
          </a:p>
          <a:p xmlns:a="http://schemas.openxmlformats.org/drawingml/2006/main">
            <a:r>
              <a:t>Make the expanding evaluation surface concrete.</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0:26–0:30</a:t>
            </a:r>
          </a:p>
          <a:p xmlns:a="http://schemas.openxmlformats.org/drawingml/2006/main">
            <a:r>
              <a:t/>
            </a:r>
          </a:p>
          <a:p xmlns:a="http://schemas.openxmlformats.org/drawingml/2006/main">
            <a:r>
              <a:t>Purpose: Show why response-only scoring is insufficient for agents.</a:t>
            </a:r>
          </a:p>
          <a:p xmlns:a="http://schemas.openxmlformats.org/drawingml/2006/main">
            <a:r>
              <a:t/>
            </a:r>
          </a:p>
          <a:p xmlns:a="http://schemas.openxmlformats.org/drawingml/2006/main">
            <a:r>
              <a:t>Talk track:</a:t>
            </a:r>
          </a:p>
          <a:p xmlns:a="http://schemas.openxmlformats.org/drawingml/2006/main">
            <a:r>
              <a:t>Walk down the rows. Predictive ML often has one observable prediction. An LLM application adds a generated artifact whose correctness may require structured checks or rubrics. An agent adds intermediate decisions: tool choice, argument precision, retries, state transitions, stopping, and handoffs.</a:t>
            </a:r>
          </a:p>
          <a:p xmlns:a="http://schemas.openxmlformats.org/drawingml/2006/main">
            <a:r>
              <a:t/>
            </a:r>
          </a:p>
          <a:p xmlns:a="http://schemas.openxmlformats.org/drawingml/2006/main">
            <a:r>
              <a:t>A good final answer can hide a dangerous path. A bad final answer can be caused by a correct model decision followed by a broken tool. The evaluation design must preserve enough of the trajectory to distinguish those mechanisms.</a:t>
            </a:r>
          </a:p>
          <a:p xmlns:a="http://schemas.openxmlformats.org/drawingml/2006/main">
            <a:r>
              <a:t/>
            </a:r>
          </a:p>
          <a:p xmlns:a="http://schemas.openxmlformats.org/drawingml/2006/main">
            <a:r>
              <a:t>Transition:</a:t>
            </a:r>
          </a:p>
          <a:p xmlns:a="http://schemas.openxmlformats.org/drawingml/2006/main">
            <a:r>
              <a:t>Before entering step one, isolate the architectural difference that creates most agent-specific failures.</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 D. Sculley et al., Hidden Technical Debt in Machine Learning Systems, NeurIPS 2015 — https://papers.neurips.cc/paper_files/paper/2015/hash/86df7dcfd896fcaf2674f757a2463eba-Abstract.html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0:30–0:34</a:t>
            </a:r>
          </a:p>
          <a:p xmlns:a="http://schemas.openxmlformats.org/drawingml/2006/main">
            <a:r>
              <a:t/>
            </a:r>
          </a:p>
          <a:p xmlns:a="http://schemas.openxmlformats.org/drawingml/2006/main">
            <a:r>
              <a:t>Purpose: Give software engineers one memorable diagnostic for agentic complexity.</a:t>
            </a:r>
          </a:p>
          <a:p xmlns:a="http://schemas.openxmlformats.org/drawingml/2006/main">
            <a:r>
              <a:t/>
            </a:r>
          </a:p>
          <a:p xmlns:a="http://schemas.openxmlformats.org/drawingml/2006/main">
            <a:r>
              <a:t>Talk track:</a:t>
            </a:r>
          </a:p>
          <a:p xmlns:a="http://schemas.openxmlformats.org/drawingml/2006/main">
            <a:r>
              <a:t>Say: if the developer authored the next step, you can usually test that transition like ordinary workflow code. If the model selects the next step, the transition becomes part of the learned or generated behavior distribution.</a:t>
            </a:r>
          </a:p>
          <a:p xmlns:a="http://schemas.openxmlformats.org/drawingml/2006/main">
            <a:r>
              <a:t/>
            </a:r>
          </a:p>
          <a:p xmlns:a="http://schemas.openxmlformats.org/drawingml/2006/main">
            <a:r>
              <a:t>This does not mean agents are untestable. It means you need trajectory traces, state invariants, permission checks, and outcome graders in addition to response quality. It also means staged release matters more because errors can accumulate across a path.</a:t>
            </a:r>
          </a:p>
          <a:p xmlns:a="http://schemas.openxmlformats.org/drawingml/2006/main">
            <a:r>
              <a:t/>
            </a:r>
          </a:p>
          <a:p xmlns:a="http://schemas.openxmlformats.org/drawingml/2006/main">
            <a:r>
              <a:t>Transition:</a:t>
            </a:r>
          </a:p>
          <a:p xmlns:a="http://schemas.openxmlformats.org/drawingml/2006/main">
            <a:r>
              <a:t>Begin the lifecycle with the product contract that tells every later evaluator what to protect.</a:t>
            </a:r>
          </a:p>
          <a:p xmlns:a="http://schemas.openxmlformats.org/drawingml/2006/main">
            <a:r>
              <a:t/>
            </a:r>
          </a:p>
          <a:p xmlns:a="http://schemas.openxmlformats.org/drawingml/2006/main">
            <a:r>
              <a:t>[Sources]</a:t>
            </a:r>
          </a:p>
          <a:p xmlns:a="http://schemas.openxmlformats.org/drawingml/2006/main">
            <a:r>
              <a:t>- OpenAI, Evaluation best practices — https://developers.openai.com/api/docs/guides/evaluation-best-practices</a:t>
            </a:r>
          </a:p>
          <a:p xmlns:a="http://schemas.openxmlformats.org/drawingml/2006/main">
            <a:r>
              <a:t>- OpenAI, Evaluate agent workflows — https://developers.openai.com/api/docs/guides/agent-evals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0:34–0:37</a:t>
            </a:r>
          </a:p>
          <a:p xmlns:a="http://schemas.openxmlformats.org/drawingml/2006/main">
            <a:r>
              <a:t/>
            </a:r>
          </a:p>
          <a:p xmlns:a="http://schemas.openxmlformats.org/drawingml/2006/main">
            <a:r>
              <a:t>Purpose: Anchor evaluation in product intent, deployment context, and risk tolerance.</a:t>
            </a:r>
          </a:p>
          <a:p xmlns:a="http://schemas.openxmlformats.org/drawingml/2006/main">
            <a:r>
              <a:t/>
            </a:r>
          </a:p>
          <a:p xmlns:a="http://schemas.openxmlformats.org/drawingml/2006/main">
            <a:r>
              <a:t>Talk track:</a:t>
            </a:r>
          </a:p>
          <a:p xmlns:a="http://schemas.openxmlformats.org/drawingml/2006/main">
            <a:r>
              <a:t>Explain that step one is not choosing a metric. It is defining the supported task, intended users, downstream use, desired outcome, unacceptable failures, human oversight, and risk tolerance. These statements determine the dataset, slices, graders, release thresholds, and monitoring plan later.</a:t>
            </a:r>
          </a:p>
          <a:p xmlns:a="http://schemas.openxmlformats.org/drawingml/2006/main">
            <a:r>
              <a:t/>
            </a:r>
          </a:p>
          <a:p xmlns:a="http://schemas.openxmlformats.org/drawingml/2006/main">
            <a:r>
              <a:t>If a team cannot state what failure must stop a release, a higher aggregate score will always look persuasive.</a:t>
            </a:r>
          </a:p>
          <a:p xmlns:a="http://schemas.openxmlformats.org/drawingml/2006/main">
            <a:r>
              <a:t/>
            </a:r>
          </a:p>
          <a:p xmlns:a="http://schemas.openxmlformats.org/drawingml/2006/main">
            <a:r>
              <a:t>Transition:</a:t>
            </a:r>
          </a:p>
          <a:p xmlns:a="http://schemas.openxmlformats.org/drawingml/2006/main">
            <a:r>
              <a:t>Compare how the contract changes across the three system types.</a:t>
            </a:r>
          </a:p>
          <a:p xmlns:a="http://schemas.openxmlformats.org/drawingml/2006/main">
            <a:r>
              <a:t/>
            </a:r>
          </a:p>
          <a:p xmlns:a="http://schemas.openxmlformats.org/drawingml/2006/main">
            <a:r>
              <a:t>[Sources]</a:t>
            </a:r>
          </a:p>
          <a:p xmlns:a="http://schemas.openxmlformats.org/drawingml/2006/main">
            <a:r>
              <a:t>- NIST, AI Risk Management Framework Core — https://airc.nist.gov/airmf-resources/airmf/5-sec-core/</a:t>
            </a:r>
          </a:p>
          <a:p xmlns:a="http://schemas.openxmlformats.org/drawingml/2006/main">
            <a:r>
              <a:t>- OpenAI, Evaluation best practices — https://developers.openai.com/api/docs/guides/evaluation-best-practices</a:t>
            </a:r>
          </a:p>
          <a:p xmlns:a="http://schemas.openxmlformats.org/drawingml/2006/main">
            <a:r>
              <a:t>- User-provided course brief and revision direction, August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2190d2997c147f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a3abe4906f84c5e" /><Relationship Type="http://schemas.openxmlformats.org/officeDocument/2006/relationships/slideLayout" Target="/ppt/slideLayouts/slideLayout1.xml" Id="Re07261d5fdff4c3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07261d5fdff4c3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ff3b33fb9af411f" /><Relationship Type="http://schemas.openxmlformats.org/officeDocument/2006/relationships/notesSlide" Target="/ppt/notesSlides/notesSlide1.xml" Id="R2f196e642b194bf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42a30c45a7d3408e" /><Relationship Type="http://schemas.openxmlformats.org/officeDocument/2006/relationships/notesSlide" Target="/ppt/notesSlides/notesSlide10.xml" Id="R3e7bf268ce6f435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c298c20c575848c2" /><Relationship Type="http://schemas.openxmlformats.org/officeDocument/2006/relationships/notesSlide" Target="/ppt/notesSlides/notesSlide11.xml" Id="R7706b748f2e54f25"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02871f29cac4183" /><Relationship Type="http://schemas.openxmlformats.org/officeDocument/2006/relationships/notesSlide" Target="/ppt/notesSlides/notesSlide12.xml" Id="R768a8e7f8d754b4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b3672c6628964a41" /><Relationship Type="http://schemas.openxmlformats.org/officeDocument/2006/relationships/notesSlide" Target="/ppt/notesSlides/notesSlide13.xml" Id="R461d5d0e4e454c50"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f8d8683fe4814393" /><Relationship Type="http://schemas.openxmlformats.org/officeDocument/2006/relationships/notesSlide" Target="/ppt/notesSlides/notesSlide14.xml" Id="R582487a0525d4528"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19dd34ef96cd435b" /><Relationship Type="http://schemas.openxmlformats.org/officeDocument/2006/relationships/notesSlide" Target="/ppt/notesSlides/notesSlide15.xml" Id="R0b9b9775a627408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4bbd8824f4ba4daf" /><Relationship Type="http://schemas.openxmlformats.org/officeDocument/2006/relationships/notesSlide" Target="/ppt/notesSlides/notesSlide16.xml" Id="R942f0253cfbd4e8f"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e26acca7ed24aea" /><Relationship Type="http://schemas.openxmlformats.org/officeDocument/2006/relationships/notesSlide" Target="/ppt/notesSlides/notesSlide17.xml" Id="R3f7cdc82ca1244b7"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dcf4309ca0a544db" /><Relationship Type="http://schemas.openxmlformats.org/officeDocument/2006/relationships/notesSlide" Target="/ppt/notesSlides/notesSlide18.xml" Id="R911fe12904154bc8"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3850ce16a00b44e1" /><Relationship Type="http://schemas.openxmlformats.org/officeDocument/2006/relationships/notesSlide" Target="/ppt/notesSlides/notesSlide19.xml" Id="R00054621fd0d4b4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8286470ee8b4607" /><Relationship Type="http://schemas.openxmlformats.org/officeDocument/2006/relationships/notesSlide" Target="/ppt/notesSlides/notesSlide2.xml" Id="Rdf7e7a037c764e31"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506bd1a6586b4d19" /><Relationship Type="http://schemas.openxmlformats.org/officeDocument/2006/relationships/notesSlide" Target="/ppt/notesSlides/notesSlide20.xml" Id="R55d82845cc1d43ae"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c9e74b29051c46c9" /><Relationship Type="http://schemas.openxmlformats.org/officeDocument/2006/relationships/notesSlide" Target="/ppt/notesSlides/notesSlide21.xml" Id="Re798a9dec0b146f9"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d4db9dbb6dc64d96" /><Relationship Type="http://schemas.openxmlformats.org/officeDocument/2006/relationships/notesSlide" Target="/ppt/notesSlides/notesSlide22.xml" Id="R033aa5d0694a48d7"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7d657cc6f0ef4a14" /><Relationship Type="http://schemas.openxmlformats.org/officeDocument/2006/relationships/notesSlide" Target="/ppt/notesSlides/notesSlide23.xml" Id="Rfb7252ca609f4e9d"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4fbc85fb1c6f4150" /><Relationship Type="http://schemas.openxmlformats.org/officeDocument/2006/relationships/notesSlide" Target="/ppt/notesSlides/notesSlide24.xml" Id="R70dd85197d80446c"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5a629191005d4c45" /><Relationship Type="http://schemas.openxmlformats.org/officeDocument/2006/relationships/notesSlide" Target="/ppt/notesSlides/notesSlide25.xml" Id="R26a5f3abd2224725"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6b8d01eeec314bdb" /><Relationship Type="http://schemas.openxmlformats.org/officeDocument/2006/relationships/chart" Target="/ppt/slides/charts/chart1.xml" Id="R0aba43ae13c8457d" /><Relationship Type="http://schemas.openxmlformats.org/officeDocument/2006/relationships/notesSlide" Target="/ppt/notesSlides/notesSlide26.xml" Id="R813672d87b54446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caf57106dca24c97" /><Relationship Type="http://schemas.openxmlformats.org/officeDocument/2006/relationships/notesSlide" Target="/ppt/notesSlides/notesSlide27.xml" Id="R305142038c0b454c"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106f03c792f54925" /><Relationship Type="http://schemas.openxmlformats.org/officeDocument/2006/relationships/notesSlide" Target="/ppt/notesSlides/notesSlide28.xml" Id="Rc268d233468449c2"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d841cd04eaf241ac" /><Relationship Type="http://schemas.openxmlformats.org/officeDocument/2006/relationships/notesSlide" Target="/ppt/notesSlides/notesSlide29.xml" Id="Rb002576c5e2b48e2"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62fb4fc5ab44ba3" /><Relationship Type="http://schemas.openxmlformats.org/officeDocument/2006/relationships/notesSlide" Target="/ppt/notesSlides/notesSlide3.xml" Id="R20151151c98a4e18"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cb83e60926eb4a3a" /><Relationship Type="http://schemas.openxmlformats.org/officeDocument/2006/relationships/notesSlide" Target="/ppt/notesSlides/notesSlide30.xml" Id="R430afef56a544e43"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6bbb13d566174cc7" /><Relationship Type="http://schemas.openxmlformats.org/officeDocument/2006/relationships/notesSlide" Target="/ppt/notesSlides/notesSlide31.xml" Id="R9581339921cb473e"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783b259a952b44e8" /><Relationship Type="http://schemas.openxmlformats.org/officeDocument/2006/relationships/notesSlide" Target="/ppt/notesSlides/notesSlide32.xml" Id="R8a298e275bf643dd"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41bfe9ad5c984341" /><Relationship Type="http://schemas.openxmlformats.org/officeDocument/2006/relationships/notesSlide" Target="/ppt/notesSlides/notesSlide33.xml" Id="Rb0aed6843f134e89"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d54a456926864f6d" /><Relationship Type="http://schemas.openxmlformats.org/officeDocument/2006/relationships/notesSlide" Target="/ppt/notesSlides/notesSlide34.xml" Id="R21b9bf3fa63b4d29"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71e855708e2a4f36" /><Relationship Type="http://schemas.openxmlformats.org/officeDocument/2006/relationships/notesSlide" Target="/ppt/notesSlides/notesSlide35.xml" Id="Rafcdcbb980b8449e"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7451d4ba3f1a48fb" /><Relationship Type="http://schemas.openxmlformats.org/officeDocument/2006/relationships/notesSlide" Target="/ppt/notesSlides/notesSlide36.xml" Id="Rfd1b833e7385446f"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2ef238b74de549cd" /><Relationship Type="http://schemas.openxmlformats.org/officeDocument/2006/relationships/notesSlide" Target="/ppt/notesSlides/notesSlide37.xml" Id="R18545c9f22354992"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5febfcb1a9564b51" /><Relationship Type="http://schemas.openxmlformats.org/officeDocument/2006/relationships/notesSlide" Target="/ppt/notesSlides/notesSlide38.xml" Id="R3bac52747d09425b"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4fe82611281544cd" /><Relationship Type="http://schemas.openxmlformats.org/officeDocument/2006/relationships/notesSlide" Target="/ppt/notesSlides/notesSlide39.xml" Id="Rdf27603d29924ca5"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ece7da7c2314e14" /><Relationship Type="http://schemas.openxmlformats.org/officeDocument/2006/relationships/notesSlide" Target="/ppt/notesSlides/notesSlide4.xml" Id="R68d6a566b21843e1"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c35640060eb64ab4" /><Relationship Type="http://schemas.openxmlformats.org/officeDocument/2006/relationships/notesSlide" Target="/ppt/notesSlides/notesSlide40.xml" Id="Rf7f06499439d4194"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6cba98bd2bcd46f6" /><Relationship Type="http://schemas.openxmlformats.org/officeDocument/2006/relationships/notesSlide" Target="/ppt/notesSlides/notesSlide41.xml" Id="Rfbed7767d133431e"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37e80a99fefb42e9" /><Relationship Type="http://schemas.openxmlformats.org/officeDocument/2006/relationships/notesSlide" Target="/ppt/notesSlides/notesSlide42.xml" Id="R534291ad296b4533"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39209e8c111d4065" /><Relationship Type="http://schemas.openxmlformats.org/officeDocument/2006/relationships/notesSlide" Target="/ppt/notesSlides/notesSlide43.xml" Id="R164954a593fe4936"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38e46b9dfa464c9e" /><Relationship Type="http://schemas.openxmlformats.org/officeDocument/2006/relationships/notesSlide" Target="/ppt/notesSlides/notesSlide44.xml" Id="R595525973b394983"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2be760b15b144137" /><Relationship Type="http://schemas.openxmlformats.org/officeDocument/2006/relationships/notesSlide" Target="/ppt/notesSlides/notesSlide45.xml" Id="R180a058148544d3b"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16570ea7ceb04c33" /><Relationship Type="http://schemas.openxmlformats.org/officeDocument/2006/relationships/hyperlink" Target="http://5.161.208.234/llm-course-review/homework.html#class-1" TargetMode="External" Id="R8b362856716e4afa" /><Relationship Type="http://schemas.openxmlformats.org/officeDocument/2006/relationships/notesSlide" Target="/ppt/notesSlides/notesSlide46.xml" Id="R5b4cef57d669430c"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2bde0b9ec64844c8" /><Relationship Type="http://schemas.openxmlformats.org/officeDocument/2006/relationships/notesSlide" Target="/ppt/notesSlides/notesSlide47.xml" Id="Ra482b23c59e441f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6f0680567ed4073" /><Relationship Type="http://schemas.openxmlformats.org/officeDocument/2006/relationships/notesSlide" Target="/ppt/notesSlides/notesSlide5.xml" Id="R3eeb5902c3944d5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b9ce3e420d634aae" /><Relationship Type="http://schemas.openxmlformats.org/officeDocument/2006/relationships/notesSlide" Target="/ppt/notesSlides/notesSlide6.xml" Id="Rd219c88e20f74b60"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68c110ff79c4737" /><Relationship Type="http://schemas.openxmlformats.org/officeDocument/2006/relationships/notesSlide" Target="/ppt/notesSlides/notesSlide7.xml" Id="R61bf22ea74ce49e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9b52ad4319b4718" /><Relationship Type="http://schemas.openxmlformats.org/officeDocument/2006/relationships/notesSlide" Target="/ppt/notesSlides/notesSlide8.xml" Id="Rc1ab896cec394e7c"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43169b2e5354707" /><Relationship Type="http://schemas.openxmlformats.org/officeDocument/2006/relationships/notesSlide" Target="/ppt/notesSlides/notesSlide9.xml" Id="R2e15ee47fc234b2e" /></Relationships>
</file>

<file path=ppt/slides/charts/chart1.xml><?xml version="1.0" encoding="utf-8"?>
<c:chartSpace xmlns:c="http://schemas.openxmlformats.org/drawingml/2006/chart">
  <c:lang val="en-US"/>
  <c:chart>
    <c:plotArea>
      <c:barChart>
        <c:barDir val="col"/>
        <c:grouping val="clustered"/>
        <c:varyColors val="0"/>
        <c:ser>
          <c:idx val="0"/>
          <c:order val="0"/>
          <c:tx>
            <c:v>Version A</c:v>
          </c:tx>
          <c:spPr>
            <a:solidFill xmlns:a="http://schemas.openxmlformats.org/drawingml/2006/main">
              <a:srgbClr val="6DCBF4"/>
            </a:solidFill>
          </c:spPr>
          <c:cat>
            <c:strLit>
              <c:ptCount val="2"/>
              <c:pt idx="0">
                <c:v>All tickets</c:v>
              </c:pt>
              <c:pt idx="1">
                <c:v>Security containment</c:v>
              </c:pt>
            </c:strLit>
          </c:cat>
          <c:val>
            <c:numLit>
              <c:formatCode>General</c:formatCode>
              <c:ptCount val="2"/>
              <c:pt idx="0">
                <c:v>82</c:v>
              </c:pt>
              <c:pt idx="1">
                <c:v>90</c:v>
              </c:pt>
            </c:numLit>
          </c:val>
        </c:ser>
        <c:ser>
          <c:idx val="1"/>
          <c:order val="1"/>
          <c:tx>
            <c:v>Version B</c:v>
          </c:tx>
          <c:spPr>
            <a:solidFill xmlns:a="http://schemas.openxmlformats.org/drawingml/2006/main">
              <a:srgbClr val="3D8DFF"/>
            </a:solidFill>
          </c:spPr>
          <c:cat>
            <c:strLit>
              <c:ptCount val="2"/>
              <c:pt idx="0">
                <c:v>All tickets</c:v>
              </c:pt>
              <c:pt idx="1">
                <c:v>Security containment</c:v>
              </c:pt>
            </c:strLit>
          </c:cat>
          <c:val>
            <c:numLit>
              <c:formatCode>General</c:formatCode>
              <c:ptCount val="2"/>
              <c:pt idx="0">
                <c:v>86</c:v>
              </c:pt>
              <c:pt idx="1">
                <c:v>65</c:v>
              </c:pt>
            </c:numLit>
          </c:val>
        </c:ser>
        <c:dLbls>
          <c:showLegendKey val="0"/>
          <c:showVal val="1"/>
          <c:showCatName val="0"/>
          <c:showSerName val="0"/>
          <c:showPercent val="0"/>
          <c:showBubbleSize val="0"/>
          <c:showLeaderLines val="0"/>
        </c:dLbls>
        <c:gapWidth val="100"/>
        <c:axId val="48650112"/>
        <c:axId val="48672768"/>
      </c:barChart>
      <c:catAx>
        <c:axId val="48650112"/>
        <c:scaling>
          <c:orientation val="minMax"/>
        </c:scaling>
        <c:delete val="0"/>
        <c:axPos val="b"/>
        <c:numFmt formatCode="General"/>
        <c:majorTickMark val="none"/>
        <c:minorTickMark val="none"/>
        <c:spPr>
          <a:ln xmlns:a="http://schemas.openxmlformats.org/drawingml/2006/main" w="9525">
            <a:solidFill>
              <a:srgbClr val="B8BCC4"/>
            </a:solidFill>
            <a:prstDash val="solid"/>
          </a:ln>
        </c:spPr>
        <c:txPr>
          <a:bodyPr xmlns:a="http://schemas.openxmlformats.org/drawingml/2006/main" anchorCtr="1"/>
          <a:lstStyle xmlns:a="http://schemas.openxmlformats.org/drawingml/2006/main"/>
          <a:p xmlns:a="http://schemas.openxmlformats.org/drawingml/2006/main">
            <a:pPr>
              <a:defRPr sz="825">
                <a:solidFill>
                  <a:srgbClr val="000000"/>
                </a:solidFill>
                <a:latin typeface="Helvetica Neue"/>
                <a:ea typeface="Helvetica Neue"/>
                <a:cs typeface="Helvetica Neue"/>
              </a:defRPr>
            </a:pPr>
          </a:p>
        </c:txPr>
        <c:crossAx val="48672768"/>
      </c:catAx>
      <c:valAx>
        <c:axId val="48672768"/>
        <c:scaling>
          <c:orientation val="minMax"/>
          <c:max val="100"/>
        </c:scaling>
        <c:delete val="0"/>
        <c:axPos val="l"/>
        <c:majorGridlines>
          <c:spPr>
            <a:ln xmlns:a="http://schemas.openxmlformats.org/drawingml/2006/main" w="9525">
              <a:solidFill>
                <a:srgbClr val="EDEDED"/>
              </a:solidFill>
              <a:prstDash val="solid"/>
            </a:ln>
          </c:spPr>
        </c:majorGridlines>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825">
                <a:solidFill>
                  <a:srgbClr val="000000"/>
                </a:solidFill>
                <a:latin typeface="Helvetica Neue"/>
                <a:ea typeface="Helvetica Neue"/>
                <a:cs typeface="Helvetica Neue"/>
              </a:defRPr>
            </a:pPr>
          </a:p>
        </c:txPr>
        <c:crossAx val="48650112"/>
        <c:crossBetween val="between"/>
        <c:majorUnit val="20"/>
      </c:valAx>
      <c:spPr>
        <a:noFill xmlns:a="http://schemas.openxmlformats.org/drawingml/2006/main"/>
        <a:ln xmlns:a="http://schemas.openxmlformats.org/drawingml/2006/main" w="0">
          <a:solidFill>
            <a:srgbClr val="FFFFFF"/>
          </a:solidFill>
          <a:prstDash val="solid"/>
        </a:ln>
      </c:spPr>
    </c:plotArea>
    <c:legend>
      <c:legendPos val="b"/>
      <c:overlay val="0"/>
    </c:legend>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9338FE21-F4C0-433F-BFD5-C85A95EC3D62}"/>
              </a:ext>
            </a:extLst>
          </p:cNvPr>
          <p:cNvSpPr>
            <a:spLocks xmlns:a="http://schemas.openxmlformats.org/drawingml/2006/main" noGrp="1"/>
          </p:cNvSpPr>
          <p:nvPr/>
        </p:nvSpPr>
        <p:spPr>
          <a:xfrm xmlns:a="http://schemas.openxmlformats.org/drawingml/2006/main">
            <a:off x="393668" y="2579942"/>
            <a:ext cx="9448800" cy="3624263"/>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4950" b="1">
                <a:solidFill>
                  <a:srgbClr val="000000"/>
                </a:solidFill>
                <a:latin typeface="Helvetica Neue"/>
                <a:ea typeface="Helvetica Neue"/>
                <a:cs typeface="Helvetica Neue"/>
              </a:rPr>
              <a:t>Shipping nondeterministic software
</a:t>
            </a:r>
            <a:r>
              <a:rPr sz="3150">
                <a:solidFill>
                  <a:srgbClr val="000000"/>
                </a:solidFill>
                <a:latin typeface="Helvetica Neue"/>
                <a:ea typeface="Helvetica Neue"/>
                <a:cs typeface="Helvetica Neue"/>
              </a:rPr>
              <a:t>The ML lifecycle for LLM applications and agents</a:t>
            </a:r>
          </a:p>
        </p:txBody>
      </p:sp>
      <p:sp>
        <p:nvSpPr>
          <p:cNvPr id="2" name="Subtitle-4-2">
            <a:extLst xmlns:a="http://schemas.openxmlformats.org/drawingml/2006/main">
              <a:ext uri="{FF2B5EF4-FFF2-40B4-BE49-F238E27FC236}">
                <a16:creationId xmlns:a16="http://schemas.microsoft.com/office/drawing/2014/main" id="{466397D1-DABE-4522-B696-9FCB3ED4933C}"/>
              </a:ext>
            </a:extLst>
          </p:cNvPr>
          <p:cNvSpPr>
            <a:spLocks xmlns:a="http://schemas.openxmlformats.org/drawingml/2006/main" noGrp="1"/>
          </p:cNvSpPr>
          <p:nvPr/>
        </p:nvSpPr>
        <p:spPr>
          <a:xfrm xmlns:a="http://schemas.openxmlformats.org/drawingml/2006/main">
            <a:off x="393668" y="392240"/>
            <a:ext cx="6157817"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LLMs FROM FIRST PRINCIPLES • CLASS 1</a:t>
            </a:r>
          </a:p>
        </p:txBody>
      </p:sp>
      <p:sp>
        <p:nvSpPr>
          <p:cNvPr id="3" name="Subtitle-4-3">
            <a:extLst xmlns:a="http://schemas.openxmlformats.org/drawingml/2006/main">
              <a:ext uri="{FF2B5EF4-FFF2-40B4-BE49-F238E27FC236}">
                <a16:creationId xmlns:a16="http://schemas.microsoft.com/office/drawing/2014/main" id="{0AAE1E8E-A5C0-4250-BC77-91A830F5A576}"/>
              </a:ext>
            </a:extLst>
          </p:cNvPr>
          <p:cNvSpPr>
            <a:spLocks xmlns:a="http://schemas.openxmlformats.org/drawingml/2006/main" noGrp="1"/>
          </p:cNvSpPr>
          <p:nvPr/>
        </p:nvSpPr>
        <p:spPr>
          <a:xfrm xmlns:a="http://schemas.openxmlformats.org/drawingml/2006/main">
            <a:off x="7886700" y="392240"/>
            <a:ext cx="39116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000000"/>
                </a:solidFill>
                <a:latin typeface="Helvetica Neue"/>
                <a:ea typeface="Helvetica Neue"/>
                <a:cs typeface="Helvetica Neue"/>
              </a:rPr>
              <a:t>DOUGLAS SCHONHOLTZ</a:t>
            </a:r>
          </a:p>
        </p:txBody>
      </p:sp>
    </p:spTree>
    <p:extLst>
      <p:ext uri="{BB962C8B-B14F-4D97-AF65-F5344CB8AC3E}">
        <p14:creationId xmlns:p14="http://schemas.microsoft.com/office/powerpoint/2010/main" val="982718722"/>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9F16A7B3-95AC-4505-A9B9-9E9865504E6C}"/>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1 produces a measurable product contract</a:t>
            </a:r>
          </a:p>
        </p:txBody>
      </p:sp>
      <p:sp>
        <p:nvSpPr>
          <p:cNvPr id="2" name="lifecycle-rail-1">
            <a:extLst xmlns:a="http://schemas.openxmlformats.org/drawingml/2006/main">
              <a:ext uri="{FF2B5EF4-FFF2-40B4-BE49-F238E27FC236}">
                <a16:creationId xmlns:a16="http://schemas.microsoft.com/office/drawing/2014/main" id="{9F52635F-518F-4B42-88D5-6AAFFD003410}"/>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579674B5-7896-4F65-9DBF-4AAD07E5B6E5}"/>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12EA16E4-37B6-44E2-8599-4F350A9796C6}"/>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06487DE4-A352-4F58-A565-4B247CFD7D6D}"/>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2ACF6F59-6D52-4D54-971E-0B935DBF94E1}"/>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30C133C6-702E-4536-93B2-0C662131717C}"/>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4D75D290-87A4-42D2-A00F-712D42E558F0}"/>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86D9E1B0-EEB7-48F8-8A89-8D246A52D45E}"/>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Contract</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00113">
                <a:tc>
                  <a:txBody>
                    <a:bodyPr/>
                    <a:lstStyle/>
                    <a:p>
                      <a:r>
                        <a:rPr sz="1200" b="1"/>
                        <a:t>Supported outcome</a:t>
                      </a:r>
                    </a:p>
                  </a:txBody>
                  <a:tcPr marL="91440" marR="91440" marT="45720" marB="45720">
                    <a:solidFill>
                      <a:srgbClr val="F1F2F4"/>
                    </a:solidFill>
                  </a:tcPr>
                </a:tc>
                <a:tc>
                  <a:txBody>
                    <a:bodyPr/>
                    <a:lstStyle/>
                    <a:p>
                      <a:r>
                        <a:rPr sz="1200"/>
                        <a:t>A prediction improves a decision</a:t>
                      </a:r>
                    </a:p>
                  </a:txBody>
                  <a:tcPr marL="91440" marR="91440" marT="45720" marB="45720"/>
                </a:tc>
                <a:tc>
                  <a:txBody>
                    <a:bodyPr/>
                    <a:lstStyle/>
                    <a:p>
                      <a:r>
                        <a:rPr sz="1200"/>
                        <a:t>A response satisfies a bounded user need</a:t>
                      </a:r>
                    </a:p>
                  </a:txBody>
                  <a:tcPr marL="91440" marR="91440" marT="45720" marB="45720"/>
                </a:tc>
                <a:tc>
                  <a:txBody>
                    <a:bodyPr/>
                    <a:lstStyle/>
                    <a:p>
                      <a:r>
                        <a:rPr sz="1200"/>
                        <a:t>A goal is achieved through permitted actions</a:t>
                      </a:r>
                    </a:p>
                  </a:txBody>
                  <a:tcPr marL="91440" marR="91440" marT="45720" marB="45720"/>
                </a:tc>
              </a:tr>
              <a:tr h="900113">
                <a:tc>
                  <a:txBody>
                    <a:bodyPr/>
                    <a:lstStyle/>
                    <a:p>
                      <a:r>
                        <a:rPr sz="1200" b="1"/>
                        <a:t>Unacceptable failure</a:t>
                      </a:r>
                    </a:p>
                  </a:txBody>
                  <a:tcPr marL="91440" marR="91440" marT="45720" marB="45720">
                    <a:solidFill>
                      <a:srgbClr val="F1F2F4"/>
                    </a:solidFill>
                  </a:tcPr>
                </a:tc>
                <a:tc>
                  <a:txBody>
                    <a:bodyPr/>
                    <a:lstStyle/>
                    <a:p>
                      <a:r>
                        <a:rPr sz="1200"/>
                        <a:t>High-cost false negative</a:t>
                      </a:r>
                    </a:p>
                  </a:txBody>
                  <a:tcPr marL="91440" marR="91440" marT="45720" marB="45720"/>
                </a:tc>
                <a:tc>
                  <a:txBody>
                    <a:bodyPr/>
                    <a:lstStyle/>
                    <a:p>
                      <a:r>
                        <a:rPr sz="1200"/>
                        <a:t>Unsupported or unsafe answer</a:t>
                      </a:r>
                    </a:p>
                  </a:txBody>
                  <a:tcPr marL="91440" marR="91440" marT="45720" marB="45720"/>
                </a:tc>
                <a:tc>
                  <a:txBody>
                    <a:bodyPr/>
                    <a:lstStyle/>
                    <a:p>
                      <a:r>
                        <a:rPr sz="1200"/>
                        <a:t>Forbidden action, bad argument, loop, or unsafe stop</a:t>
                      </a:r>
                    </a:p>
                  </a:txBody>
                  <a:tcPr marL="91440" marR="91440" marT="45720" marB="45720"/>
                </a:tc>
              </a:tr>
              <a:tr h="900113">
                <a:tc>
                  <a:txBody>
                    <a:bodyPr/>
                    <a:lstStyle/>
                    <a:p>
                      <a:r>
                        <a:rPr sz="1200" b="1"/>
                        <a:t>Human boundary</a:t>
                      </a:r>
                    </a:p>
                  </a:txBody>
                  <a:tcPr marL="91440" marR="91440" marT="45720" marB="45720">
                    <a:solidFill>
                      <a:srgbClr val="F1F2F4"/>
                    </a:solidFill>
                  </a:tcPr>
                </a:tc>
                <a:tc>
                  <a:txBody>
                    <a:bodyPr/>
                    <a:lstStyle/>
                    <a:p>
                      <a:r>
                        <a:rPr sz="1200"/>
                        <a:t>Review threshold or appeal</a:t>
                      </a:r>
                    </a:p>
                  </a:txBody>
                  <a:tcPr marL="91440" marR="91440" marT="45720" marB="45720"/>
                </a:tc>
                <a:tc>
                  <a:txBody>
                    <a:bodyPr/>
                    <a:lstStyle/>
                    <a:p>
                      <a:r>
                        <a:rPr sz="1200"/>
                        <a:t>Escalation for ambiguous requests</a:t>
                      </a:r>
                    </a:p>
                  </a:txBody>
                  <a:tcPr marL="91440" marR="91440" marT="45720" marB="45720"/>
                </a:tc>
                <a:tc>
                  <a:txBody>
                    <a:bodyPr/>
                    <a:lstStyle/>
                    <a:p>
                      <a:r>
                        <a:rPr sz="1200"/>
                        <a:t>Approval before consequential tools</a:t>
                      </a:r>
                    </a:p>
                  </a:txBody>
                  <a:tcPr marL="91440" marR="91440" marT="45720" marB="45720"/>
                </a:tc>
              </a:tr>
              <a:tr h="900113">
                <a:tc>
                  <a:txBody>
                    <a:bodyPr/>
                    <a:lstStyle/>
                    <a:p>
                      <a:r>
                        <a:rPr sz="1200" b="1"/>
                        <a:t>Characteristic mistake</a:t>
                      </a:r>
                    </a:p>
                  </a:txBody>
                  <a:tcPr marL="91440" marR="91440" marT="45720" marB="45720">
                    <a:solidFill>
                      <a:srgbClr val="F1F2F4"/>
                    </a:solidFill>
                  </a:tcPr>
                </a:tc>
                <a:tc>
                  <a:txBody>
                    <a:bodyPr/>
                    <a:lstStyle/>
                    <a:p>
                      <a:r>
                        <a:rPr sz="1200"/>
                        <a:t>Optimize proxy, not product</a:t>
                      </a:r>
                    </a:p>
                  </a:txBody>
                  <a:tcPr marL="91440" marR="91440" marT="45720" marB="45720"/>
                </a:tc>
                <a:tc>
                  <a:txBody>
                    <a:bodyPr/>
                    <a:lstStyle/>
                    <a:p>
                      <a:r>
                        <a:rPr sz="1200"/>
                        <a:t>Score fluency instead of correctness</a:t>
                      </a:r>
                    </a:p>
                  </a:txBody>
                  <a:tcPr marL="91440" marR="91440" marT="45720" marB="45720"/>
                </a:tc>
                <a:tc>
                  <a:txBody>
                    <a:bodyPr/>
                    <a:lstStyle/>
                    <a:p>
                      <a:r>
                        <a:rPr sz="1200"/>
                        <a:t>Specify the goal but omit permissions and stop rules</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B3C57DC4-C25A-4E42-9685-5BA6A1D76254}"/>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6832D7A9-8253-447C-934D-C7669101B200}"/>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10</a:t>
            </a:r>
          </a:p>
        </p:txBody>
      </p:sp>
    </p:spTree>
    <p:extLst>
      <p:ext uri="{BB962C8B-B14F-4D97-AF65-F5344CB8AC3E}">
        <p14:creationId xmlns:p14="http://schemas.microsoft.com/office/powerpoint/2010/main" val="296483100"/>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13" name="Rounded-Rectangle-5-1">
            <a:extLst xmlns:a="http://schemas.openxmlformats.org/drawingml/2006/main">
              <a:ext uri="{FF2B5EF4-FFF2-40B4-BE49-F238E27FC236}">
                <a16:creationId xmlns:a16="http://schemas.microsoft.com/office/drawing/2014/main" id="{59552721-46BB-45EF-AC1F-03AEA5CD24A9}"/>
              </a:ext>
            </a:extLst>
          </p:cNvPr>
          <p:cNvSpPr>
            <a:spLocks xmlns:a="http://schemas.openxmlformats.org/drawingml/2006/main" noGrp="1"/>
          </p:cNvSpPr>
          <p:nvPr/>
        </p:nvSpPr>
        <p:spPr>
          <a:xfrm xmlns:a="http://schemas.openxmlformats.org/drawingml/2006/main">
            <a:off x="393668" y="3022568"/>
            <a:ext cx="3568732" cy="2971800"/>
          </a:xfrm>
          <a:prstGeom xmlns:a="http://schemas.openxmlformats.org/drawingml/2006/main" prst="roundRect">
            <a:avLst>
              <a:gd name="adj" fmla="val 2564"/>
            </a:avLst>
          </a:prstGeom>
          <a:solidFill xmlns:a="http://schemas.openxmlformats.org/drawingml/2006/main">
            <a:srgbClr val="F2F2F2"/>
          </a:solidFill>
        </p:spPr>
      </p:sp>
      <p:sp>
        <p:nvSpPr>
          <p:cNvPr id="2" name="Rounded-Rectangle-6-2">
            <a:extLst xmlns:a="http://schemas.openxmlformats.org/drawingml/2006/main">
              <a:ext uri="{FF2B5EF4-FFF2-40B4-BE49-F238E27FC236}">
                <a16:creationId xmlns:a16="http://schemas.microsoft.com/office/drawing/2014/main" id="{7D6CAD7E-35DA-4305-961F-90CD74AD4688}"/>
              </a:ext>
            </a:extLst>
          </p:cNvPr>
          <p:cNvSpPr>
            <a:spLocks xmlns:a="http://schemas.openxmlformats.org/drawingml/2006/main" noGrp="1"/>
          </p:cNvSpPr>
          <p:nvPr/>
        </p:nvSpPr>
        <p:spPr>
          <a:xfrm xmlns:a="http://schemas.openxmlformats.org/drawingml/2006/main">
            <a:off x="4311682" y="3022568"/>
            <a:ext cx="3568732" cy="2971800"/>
          </a:xfrm>
          <a:prstGeom xmlns:a="http://schemas.openxmlformats.org/drawingml/2006/main" prst="roundRect">
            <a:avLst>
              <a:gd name="adj" fmla="val 2564"/>
            </a:avLst>
          </a:prstGeom>
          <a:solidFill xmlns:a="http://schemas.openxmlformats.org/drawingml/2006/main">
            <a:srgbClr val="F2F2F2"/>
          </a:solidFill>
        </p:spPr>
      </p:sp>
      <p:sp>
        <p:nvSpPr>
          <p:cNvPr id="3" name="Rounded-Rectangle-7-3">
            <a:extLst xmlns:a="http://schemas.openxmlformats.org/drawingml/2006/main">
              <a:ext uri="{FF2B5EF4-FFF2-40B4-BE49-F238E27FC236}">
                <a16:creationId xmlns:a16="http://schemas.microsoft.com/office/drawing/2014/main" id="{D64DA1B9-DC90-4BAF-BABD-13211A5BBBD4}"/>
              </a:ext>
            </a:extLst>
          </p:cNvPr>
          <p:cNvSpPr>
            <a:spLocks xmlns:a="http://schemas.openxmlformats.org/drawingml/2006/main" noGrp="1"/>
          </p:cNvSpPr>
          <p:nvPr/>
        </p:nvSpPr>
        <p:spPr>
          <a:xfrm xmlns:a="http://schemas.openxmlformats.org/drawingml/2006/main">
            <a:off x="8232267" y="3022568"/>
            <a:ext cx="3568732" cy="2971800"/>
          </a:xfrm>
          <a:prstGeom xmlns:a="http://schemas.openxmlformats.org/drawingml/2006/main" prst="roundRect">
            <a:avLst>
              <a:gd name="adj" fmla="val 2564"/>
            </a:avLst>
          </a:prstGeom>
          <a:solidFill xmlns:a="http://schemas.openxmlformats.org/drawingml/2006/main">
            <a:srgbClr val="F2F2F2"/>
          </a:solidFill>
        </p:spPr>
      </p:sp>
      <p:sp>
        <p:nvSpPr>
          <p:cNvPr id="4" name="Slide-Number-Placeholder-1-4">
            <a:extLst xmlns:a="http://schemas.openxmlformats.org/drawingml/2006/main">
              <a:ext uri="{FF2B5EF4-FFF2-40B4-BE49-F238E27FC236}">
                <a16:creationId xmlns:a16="http://schemas.microsoft.com/office/drawing/2014/main" id="{54A9C2EE-30A9-40D7-A945-0CD98C6C162C}"/>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11</a:t>
            </a:r>
          </a:p>
        </p:txBody>
      </p:sp>
      <p:sp>
        <p:nvSpPr>
          <p:cNvPr id="5" name="Title-2-5">
            <a:extLst xmlns:a="http://schemas.openxmlformats.org/drawingml/2006/main">
              <a:ext uri="{FF2B5EF4-FFF2-40B4-BE49-F238E27FC236}">
                <a16:creationId xmlns:a16="http://schemas.microsoft.com/office/drawing/2014/main" id="{1B80C09C-C8D3-48D0-8644-308E66A6FD43}"/>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BugBoard's contract comes before its metrics</a:t>
            </a:r>
          </a:p>
        </p:txBody>
      </p:sp>
      <p:sp>
        <p:nvSpPr>
          <p:cNvPr id="6" name="Content-Placeholder-9-6">
            <a:extLst xmlns:a="http://schemas.openxmlformats.org/drawingml/2006/main">
              <a:ext uri="{FF2B5EF4-FFF2-40B4-BE49-F238E27FC236}">
                <a16:creationId xmlns:a16="http://schemas.microsoft.com/office/drawing/2014/main" id="{361C025A-557E-4945-8FF4-0B0524141E56}"/>
              </a:ext>
            </a:extLst>
          </p:cNvPr>
          <p:cNvSpPr>
            <a:spLocks xmlns:a="http://schemas.openxmlformats.org/drawingml/2006/main" noGrp="1"/>
          </p:cNvSpPr>
          <p:nvPr/>
        </p:nvSpPr>
        <p:spPr>
          <a:xfrm xmlns:a="http://schemas.openxmlformats.org/drawingml/2006/main">
            <a:off x="702374" y="4900613"/>
            <a:ext cx="2949607" cy="81915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Correct routing and next action</a:t>
            </a:r>
          </a:p>
        </p:txBody>
      </p:sp>
      <p:sp>
        <p:nvSpPr>
          <p:cNvPr id="7" name="Content-Placeholder-10-7">
            <a:extLst xmlns:a="http://schemas.openxmlformats.org/drawingml/2006/main">
              <a:ext uri="{FF2B5EF4-FFF2-40B4-BE49-F238E27FC236}">
                <a16:creationId xmlns:a16="http://schemas.microsoft.com/office/drawing/2014/main" id="{21DE336C-5F22-4035-9B3F-6C4749CB936F}"/>
              </a:ext>
            </a:extLst>
          </p:cNvPr>
          <p:cNvSpPr>
            <a:spLocks xmlns:a="http://schemas.openxmlformats.org/drawingml/2006/main" noGrp="1"/>
          </p:cNvSpPr>
          <p:nvPr/>
        </p:nvSpPr>
        <p:spPr>
          <a:xfrm xmlns:a="http://schemas.openxmlformats.org/drawingml/2006/main">
            <a:off x="8541830" y="4900613"/>
            <a:ext cx="2949607" cy="81915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Human approval before containment</a:t>
            </a:r>
          </a:p>
        </p:txBody>
      </p:sp>
      <p:sp>
        <p:nvSpPr>
          <p:cNvPr id="8" name="Content-Placeholder-11-8">
            <a:extLst xmlns:a="http://schemas.openxmlformats.org/drawingml/2006/main">
              <a:ext uri="{FF2B5EF4-FFF2-40B4-BE49-F238E27FC236}">
                <a16:creationId xmlns:a16="http://schemas.microsoft.com/office/drawing/2014/main" id="{38CB125E-A64F-4709-B4BD-76DA3B6BBB80}"/>
              </a:ext>
            </a:extLst>
          </p:cNvPr>
          <p:cNvSpPr>
            <a:spLocks xmlns:a="http://schemas.openxmlformats.org/drawingml/2006/main" noGrp="1"/>
          </p:cNvSpPr>
          <p:nvPr/>
        </p:nvSpPr>
        <p:spPr>
          <a:xfrm xmlns:a="http://schemas.openxmlformats.org/drawingml/2006/main">
            <a:off x="4621244" y="4900613"/>
            <a:ext cx="2949607" cy="81915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Never expose a suspected secret</a:t>
            </a:r>
          </a:p>
        </p:txBody>
      </p:sp>
      <p:sp>
        <p:nvSpPr>
          <p:cNvPr id="9" name="Content-Placeholder-9-9">
            <a:extLst xmlns:a="http://schemas.openxmlformats.org/drawingml/2006/main">
              <a:ext uri="{FF2B5EF4-FFF2-40B4-BE49-F238E27FC236}">
                <a16:creationId xmlns:a16="http://schemas.microsoft.com/office/drawing/2014/main" id="{81B2B066-4BB6-40EF-A5DB-08186B7F7424}"/>
              </a:ext>
            </a:extLst>
          </p:cNvPr>
          <p:cNvSpPr>
            <a:spLocks xmlns:a="http://schemas.openxmlformats.org/drawingml/2006/main" noGrp="1"/>
          </p:cNvSpPr>
          <p:nvPr/>
        </p:nvSpPr>
        <p:spPr>
          <a:xfrm xmlns:a="http://schemas.openxmlformats.org/drawingml/2006/main">
            <a:off x="702374" y="3429000"/>
            <a:ext cx="2940082" cy="1359313"/>
          </a:xfrm>
          <a:prstGeom xmlns:a="http://schemas.openxmlformats.org/drawingml/2006/main" prst="rect">
            <a:avLst/>
          </a:prstGeom>
        </p:spPr>
        <p:txBody>
          <a:bodyPr xmlns:a="http://schemas.openxmlformats.org/drawingml/2006/main" lIns="0" tIns="0" rIns="0" bIns="0" anchor="b">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3000" b="1">
                <a:solidFill>
                  <a:srgbClr val="000000"/>
                </a:solidFill>
                <a:latin typeface="Helvetica Neue"/>
                <a:ea typeface="Helvetica Neue"/>
                <a:cs typeface="Helvetica Neue"/>
              </a:rPr>
              <a:t>Outcome</a:t>
            </a:r>
          </a:p>
        </p:txBody>
      </p:sp>
      <p:sp>
        <p:nvSpPr>
          <p:cNvPr id="10" name="Content-Placeholder-9-10">
            <a:extLst xmlns:a="http://schemas.openxmlformats.org/drawingml/2006/main">
              <a:ext uri="{FF2B5EF4-FFF2-40B4-BE49-F238E27FC236}">
                <a16:creationId xmlns:a16="http://schemas.microsoft.com/office/drawing/2014/main" id="{E918B1DF-D323-4DD7-B42D-33498F712AFC}"/>
              </a:ext>
            </a:extLst>
          </p:cNvPr>
          <p:cNvSpPr>
            <a:spLocks xmlns:a="http://schemas.openxmlformats.org/drawingml/2006/main" noGrp="1"/>
          </p:cNvSpPr>
          <p:nvPr/>
        </p:nvSpPr>
        <p:spPr>
          <a:xfrm xmlns:a="http://schemas.openxmlformats.org/drawingml/2006/main">
            <a:off x="4612958" y="3429000"/>
            <a:ext cx="2940082" cy="1359313"/>
          </a:xfrm>
          <a:prstGeom xmlns:a="http://schemas.openxmlformats.org/drawingml/2006/main" prst="rect">
            <a:avLst/>
          </a:prstGeom>
        </p:spPr>
        <p:txBody>
          <a:bodyPr xmlns:a="http://schemas.openxmlformats.org/drawingml/2006/main" lIns="0" tIns="0" rIns="0" bIns="0" anchor="b">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3000" b="1">
                <a:solidFill>
                  <a:srgbClr val="000000"/>
                </a:solidFill>
                <a:latin typeface="Helvetica Neue"/>
                <a:ea typeface="Helvetica Neue"/>
                <a:cs typeface="Helvetica Neue"/>
              </a:rPr>
              <a:t>Invariant</a:t>
            </a:r>
          </a:p>
        </p:txBody>
      </p:sp>
      <p:sp>
        <p:nvSpPr>
          <p:cNvPr id="11" name="Content-Placeholder-9-11">
            <a:extLst xmlns:a="http://schemas.openxmlformats.org/drawingml/2006/main">
              <a:ext uri="{FF2B5EF4-FFF2-40B4-BE49-F238E27FC236}">
                <a16:creationId xmlns:a16="http://schemas.microsoft.com/office/drawing/2014/main" id="{DB3647A4-6A46-4DB9-A359-4300CCBCCF62}"/>
              </a:ext>
            </a:extLst>
          </p:cNvPr>
          <p:cNvSpPr>
            <a:spLocks xmlns:a="http://schemas.openxmlformats.org/drawingml/2006/main" noGrp="1"/>
          </p:cNvSpPr>
          <p:nvPr/>
        </p:nvSpPr>
        <p:spPr>
          <a:xfrm xmlns:a="http://schemas.openxmlformats.org/drawingml/2006/main">
            <a:off x="8562404" y="3429000"/>
            <a:ext cx="2940082" cy="1359313"/>
          </a:xfrm>
          <a:prstGeom xmlns:a="http://schemas.openxmlformats.org/drawingml/2006/main" prst="rect">
            <a:avLst/>
          </a:prstGeom>
        </p:spPr>
        <p:txBody>
          <a:bodyPr xmlns:a="http://schemas.openxmlformats.org/drawingml/2006/main" lIns="0" tIns="0" rIns="0" bIns="0" anchor="b">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3000" b="1">
                <a:solidFill>
                  <a:srgbClr val="000000"/>
                </a:solidFill>
                <a:latin typeface="Helvetica Neue"/>
                <a:ea typeface="Helvetica Neue"/>
                <a:cs typeface="Helvetica Neue"/>
              </a:rPr>
              <a:t>Boundary</a:t>
            </a:r>
          </a:p>
        </p:txBody>
      </p:sp>
      <p:sp>
        <p:nvSpPr>
          <p:cNvPr id="12" name="Content-Placeholder-15-12">
            <a:extLst xmlns:a="http://schemas.openxmlformats.org/drawingml/2006/main">
              <a:ext uri="{FF2B5EF4-FFF2-40B4-BE49-F238E27FC236}">
                <a16:creationId xmlns:a16="http://schemas.microsoft.com/office/drawing/2014/main" id="{6D1F1E7E-37FF-4A58-BA3E-B7F1E3ABA598}"/>
              </a:ext>
            </a:extLst>
          </p:cNvPr>
          <p:cNvSpPr>
            <a:spLocks xmlns:a="http://schemas.openxmlformats.org/drawingml/2006/main" noGrp="1"/>
          </p:cNvSpPr>
          <p:nvPr/>
        </p:nvSpPr>
        <p:spPr>
          <a:xfrm xmlns:a="http://schemas.openxmlformats.org/drawingml/2006/main">
            <a:off x="393668" y="1138333"/>
            <a:ext cx="11404568" cy="1599438"/>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500" b="1">
                <a:solidFill>
                  <a:srgbClr val="3D8DFF"/>
                </a:solidFill>
                <a:latin typeface="Helvetica Neue"/>
                <a:ea typeface="Helvetica Neue"/>
                <a:cs typeface="Helvetica Neue"/>
              </a:rPr>
              <a:t>FICTIONAL ISSUE-TRIAGE AGENT</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650">
                <a:solidFill>
                  <a:srgbClr val="000000"/>
                </a:solidFill>
                <a:latin typeface="Helvetica Neue"/>
                <a:ea typeface="Helvetica Neue"/>
                <a:cs typeface="Helvetica Neue"/>
              </a:rPr>
              <a:t>The agent reads an issue, proposes an owner, severity, and next action, and may call search or containment tools under policy.</a:t>
            </a:r>
          </a:p>
        </p:txBody>
      </p:sp>
    </p:spTree>
    <p:extLst>
      <p:ext uri="{BB962C8B-B14F-4D97-AF65-F5344CB8AC3E}">
        <p14:creationId xmlns:p14="http://schemas.microsoft.com/office/powerpoint/2010/main" val="1021364982"/>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2C450678-54F6-4717-B836-A4E80A7C448F}"/>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2 OF 8</a:t>
            </a:r>
          </a:p>
        </p:txBody>
      </p:sp>
      <p:sp>
        <p:nvSpPr>
          <p:cNvPr id="2" name="">
            <a:extLst xmlns:a="http://schemas.openxmlformats.org/drawingml/2006/main">
              <a:ext uri="{FF2B5EF4-FFF2-40B4-BE49-F238E27FC236}">
                <a16:creationId xmlns:a16="http://schemas.microsoft.com/office/drawing/2014/main" id="{67A5BDF6-D852-4E4E-AD87-1ADAB26C2764}"/>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2 — Collect and version the evidence</a:t>
            </a:r>
          </a:p>
        </p:txBody>
      </p:sp>
      <p:sp>
        <p:nvSpPr>
          <p:cNvPr id="3" name="">
            <a:extLst xmlns:a="http://schemas.openxmlformats.org/drawingml/2006/main">
              <a:ext uri="{FF2B5EF4-FFF2-40B4-BE49-F238E27FC236}">
                <a16:creationId xmlns:a16="http://schemas.microsoft.com/office/drawing/2014/main" id="{860ACEF3-5862-4B49-98B8-BA05861E5711}"/>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1EADC623-0E42-4BED-AD91-D127C24E31C4}"/>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8F4EEEFC-6C94-4FEE-B75A-0F83AA7C2ADA}"/>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3F6E17EF-4C3D-4EBF-9B62-88B4695800CB}"/>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A9709845-188E-4BE4-85FD-0E9B18159709}"/>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F0FFCD2F-4E23-4338-8113-8223CC6AB7E9}"/>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4C438D0A-5D90-4660-8053-FB6B421040CD}"/>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C3BE58B5-417E-4A64-9B39-752B1914F0CA}"/>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4E6F6AE2-318D-4FD7-B1BB-E178187C3B21}"/>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0F4B6BF9-7244-4F38-B0FB-E0CAA90D8EA6}"/>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2C2DD5D7-97B8-41EA-9C27-5E9BAD80E689}"/>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823DFD1B-68B1-4382-A152-66C3D9EC3FF5}"/>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02</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EVIDENCE</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CD0A78FC-CFF9-4CA1-A318-68E1B1C8BE10}"/>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B107AAE8-A270-4719-BC99-59D4638B3F3F}"/>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73433FC0-7362-4B52-91DB-8C0E1D085F4D}"/>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45B06A3A-B085-4762-8D7F-B38D4BCC0A33}"/>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7E51E276-608C-4EA2-8848-4A90E70E15CE}"/>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8FD34DB4-BCF4-4265-A371-A58C5EED2A0A}"/>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6615A964-1F13-467E-9011-3B09365D9A0C}"/>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The eval set is a model of the work—not a bag of impressive prompts.</a:t>
            </a:r>
          </a:p>
        </p:txBody>
      </p:sp>
      <p:sp>
        <p:nvSpPr>
          <p:cNvPr id="22" name="">
            <a:extLst xmlns:a="http://schemas.openxmlformats.org/drawingml/2006/main">
              <a:ext uri="{FF2B5EF4-FFF2-40B4-BE49-F238E27FC236}">
                <a16:creationId xmlns:a16="http://schemas.microsoft.com/office/drawing/2014/main" id="{7F0555EE-7C52-4012-8E38-0DB2E5E5D756}"/>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0FAB6BC7-7FCB-46D8-9F37-6DF2C0B852CB}"/>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12</a:t>
            </a:r>
          </a:p>
        </p:txBody>
      </p:sp>
    </p:spTree>
    <p:extLst>
      <p:ext uri="{BB962C8B-B14F-4D97-AF65-F5344CB8AC3E}">
        <p14:creationId xmlns:p14="http://schemas.microsoft.com/office/powerpoint/2010/main" val="640338710"/>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C3982EFD-FC35-4E76-8DA7-DE09456F8A39}"/>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The evaluation unit changes with the system</a:t>
            </a:r>
          </a:p>
        </p:txBody>
      </p:sp>
      <p:sp>
        <p:nvSpPr>
          <p:cNvPr id="2" name="lifecycle-rail-1">
            <a:extLst xmlns:a="http://schemas.openxmlformats.org/drawingml/2006/main">
              <a:ext uri="{FF2B5EF4-FFF2-40B4-BE49-F238E27FC236}">
                <a16:creationId xmlns:a16="http://schemas.microsoft.com/office/drawing/2014/main" id="{2961CC73-025B-4157-BFD9-214EF8923484}"/>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AF069BF6-4C5F-4E88-A2A8-B9AD22A59F9D}"/>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031A8413-A650-4221-A144-AC7B624959FC}"/>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9D994B69-BE2A-4991-8784-9DF565FC148D}"/>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E51B263D-2AD1-4C1E-8B12-7B85B7376E42}"/>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27CA8D0F-A12F-4D09-83B2-B8FB8DE17093}"/>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CA638265-18C8-4596-9AB3-5774EB47883B}"/>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0372482F-C5B8-4862-A82C-803A5602A715}"/>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Store</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00113">
                <a:tc>
                  <a:txBody>
                    <a:bodyPr/>
                    <a:lstStyle/>
                    <a:p>
                      <a:r>
                        <a:rPr sz="1200" b="1"/>
                        <a:t>Input</a:t>
                      </a:r>
                    </a:p>
                  </a:txBody>
                  <a:tcPr marL="91440" marR="91440" marT="45720" marB="45720">
                    <a:solidFill>
                      <a:srgbClr val="F1F2F4"/>
                    </a:solidFill>
                  </a:tcPr>
                </a:tc>
                <a:tc>
                  <a:txBody>
                    <a:bodyPr/>
                    <a:lstStyle/>
                    <a:p>
                      <a:r>
                        <a:rPr sz="1200"/>
                        <a:t>Feature vector or raw example</a:t>
                      </a:r>
                    </a:p>
                  </a:txBody>
                  <a:tcPr marL="91440" marR="91440" marT="45720" marB="45720"/>
                </a:tc>
                <a:tc>
                  <a:txBody>
                    <a:bodyPr/>
                    <a:lstStyle/>
                    <a:p>
                      <a:r>
                        <a:rPr sz="1200"/>
                        <a:t>Prompt, system instruction, context</a:t>
                      </a:r>
                    </a:p>
                  </a:txBody>
                  <a:tcPr marL="91440" marR="91440" marT="45720" marB="45720"/>
                </a:tc>
                <a:tc>
                  <a:txBody>
                    <a:bodyPr/>
                    <a:lstStyle/>
                    <a:p>
                      <a:r>
                        <a:rPr sz="1200"/>
                        <a:t>Initial state, history, tool stubs, permissions</a:t>
                      </a:r>
                    </a:p>
                  </a:txBody>
                  <a:tcPr marL="91440" marR="91440" marT="45720" marB="45720"/>
                </a:tc>
              </a:tr>
              <a:tr h="900113">
                <a:tc>
                  <a:txBody>
                    <a:bodyPr/>
                    <a:lstStyle/>
                    <a:p>
                      <a:r>
                        <a:rPr sz="1200" b="1"/>
                        <a:t>Oracle</a:t>
                      </a:r>
                    </a:p>
                  </a:txBody>
                  <a:tcPr marL="91440" marR="91440" marT="45720" marB="45720">
                    <a:solidFill>
                      <a:srgbClr val="F1F2F4"/>
                    </a:solidFill>
                  </a:tcPr>
                </a:tc>
                <a:tc>
                  <a:txBody>
                    <a:bodyPr/>
                    <a:lstStyle/>
                    <a:p>
                      <a:r>
                        <a:rPr sz="1200"/>
                        <a:t>Label, ranking, or target value</a:t>
                      </a:r>
                    </a:p>
                  </a:txBody>
                  <a:tcPr marL="91440" marR="91440" marT="45720" marB="45720"/>
                </a:tc>
                <a:tc>
                  <a:txBody>
                    <a:bodyPr/>
                    <a:lstStyle/>
                    <a:p>
                      <a:r>
                        <a:rPr sz="1200"/>
                        <a:t>Reference, rubric, invariant, structured fields</a:t>
                      </a:r>
                    </a:p>
                  </a:txBody>
                  <a:tcPr marL="91440" marR="91440" marT="45720" marB="45720"/>
                </a:tc>
                <a:tc>
                  <a:txBody>
                    <a:bodyPr/>
                    <a:lstStyle/>
                    <a:p>
                      <a:r>
                        <a:rPr sz="1200"/>
                        <a:t>Allowed trajectory properties + final outcome</a:t>
                      </a:r>
                    </a:p>
                  </a:txBody>
                  <a:tcPr marL="91440" marR="91440" marT="45720" marB="45720"/>
                </a:tc>
              </a:tr>
              <a:tr h="900113">
                <a:tc>
                  <a:txBody>
                    <a:bodyPr/>
                    <a:lstStyle/>
                    <a:p>
                      <a:r>
                        <a:rPr sz="1200" b="1"/>
                        <a:t>Metadata</a:t>
                      </a:r>
                    </a:p>
                  </a:txBody>
                  <a:tcPr marL="91440" marR="91440" marT="45720" marB="45720">
                    <a:solidFill>
                      <a:srgbClr val="F1F2F4"/>
                    </a:solidFill>
                  </a:tcPr>
                </a:tc>
                <a:tc>
                  <a:txBody>
                    <a:bodyPr/>
                    <a:lstStyle/>
                    <a:p>
                      <a:r>
                        <a:rPr sz="1200"/>
                        <a:t>Cohort, time, source, labeler</a:t>
                      </a:r>
                    </a:p>
                  </a:txBody>
                  <a:tcPr marL="91440" marR="91440" marT="45720" marB="45720"/>
                </a:tc>
                <a:tc>
                  <a:txBody>
                    <a:bodyPr/>
                    <a:lstStyle/>
                    <a:p>
                      <a:r>
                        <a:rPr sz="1200"/>
                        <a:t>Intent, locale, length, risk, provenance</a:t>
                      </a:r>
                    </a:p>
                  </a:txBody>
                  <a:tcPr marL="91440" marR="91440" marT="45720" marB="45720"/>
                </a:tc>
                <a:tc>
                  <a:txBody>
                    <a:bodyPr/>
                    <a:lstStyle/>
                    <a:p>
                      <a:r>
                        <a:rPr sz="1200"/>
                        <a:t>Path type, tool failures, side-effect risk, handoff</a:t>
                      </a:r>
                    </a:p>
                  </a:txBody>
                  <a:tcPr marL="91440" marR="91440" marT="45720" marB="45720"/>
                </a:tc>
              </a:tr>
              <a:tr h="900113">
                <a:tc>
                  <a:txBody>
                    <a:bodyPr/>
                    <a:lstStyle/>
                    <a:p>
                      <a:r>
                        <a:rPr sz="1200" b="1"/>
                        <a:t>Replay requirement</a:t>
                      </a:r>
                    </a:p>
                  </a:txBody>
                  <a:tcPr marL="91440" marR="91440" marT="45720" marB="45720">
                    <a:solidFill>
                      <a:srgbClr val="F1F2F4"/>
                    </a:solidFill>
                  </a:tcPr>
                </a:tc>
                <a:tc>
                  <a:txBody>
                    <a:bodyPr/>
                    <a:lstStyle/>
                    <a:p>
                      <a:r>
                        <a:rPr sz="1200"/>
                        <a:t>Same feature transform</a:t>
                      </a:r>
                    </a:p>
                  </a:txBody>
                  <a:tcPr marL="91440" marR="91440" marT="45720" marB="45720"/>
                </a:tc>
                <a:tc>
                  <a:txBody>
                    <a:bodyPr/>
                    <a:lstStyle/>
                    <a:p>
                      <a:r>
                        <a:rPr sz="1200"/>
                        <a:t>Same context assembly and model configuration</a:t>
                      </a:r>
                    </a:p>
                  </a:txBody>
                  <a:tcPr marL="91440" marR="91440" marT="45720" marB="45720"/>
                </a:tc>
                <a:tc>
                  <a:txBody>
                    <a:bodyPr/>
                    <a:lstStyle/>
                    <a:p>
                      <a:r>
                        <a:rPr sz="1200"/>
                        <a:t>Deterministic tool fixtures plus complete trace capture</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0000A781-2786-4DF8-95B5-C24AFB197B8B}"/>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262CF926-CA24-4649-87EF-5BB9B8573363}"/>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13</a:t>
            </a:r>
          </a:p>
        </p:txBody>
      </p:sp>
    </p:spTree>
    <p:extLst>
      <p:ext uri="{BB962C8B-B14F-4D97-AF65-F5344CB8AC3E}">
        <p14:creationId xmlns:p14="http://schemas.microsoft.com/office/powerpoint/2010/main" val="1931561682"/>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6" name="Google-Shape-532-p58-2">
            <a:extLst xmlns:a="http://schemas.openxmlformats.org/drawingml/2006/main">
              <a:ext uri="{FF2B5EF4-FFF2-40B4-BE49-F238E27FC236}">
                <a16:creationId xmlns:a16="http://schemas.microsoft.com/office/drawing/2014/main" id="{DDAE8463-7308-4CBD-8785-FD9CC4D0A7FD}"/>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14</a:t>
            </a:r>
          </a:p>
        </p:txBody>
      </p:sp>
      <p:sp>
        <p:nvSpPr>
          <p:cNvPr id="2" name="Google-Shape-533-p58-3">
            <a:extLst xmlns:a="http://schemas.openxmlformats.org/drawingml/2006/main">
              <a:ext uri="{FF2B5EF4-FFF2-40B4-BE49-F238E27FC236}">
                <a16:creationId xmlns:a16="http://schemas.microsoft.com/office/drawing/2014/main" id="{2E75C962-6621-470D-93EE-DD6040FC27A1}"/>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Representative evidence is a portfolio</a:t>
            </a:r>
          </a:p>
        </p:txBody>
      </p:sp>
      <p:sp>
        <p:nvSpPr>
          <p:cNvPr id="3" name="Google-Shape-534-p58-4">
            <a:extLst xmlns:a="http://schemas.openxmlformats.org/drawingml/2006/main">
              <a:ext uri="{FF2B5EF4-FFF2-40B4-BE49-F238E27FC236}">
                <a16:creationId xmlns:a16="http://schemas.microsoft.com/office/drawing/2014/main" id="{BC8D5331-FF0B-428A-80CA-FA1F718965B3}"/>
              </a:ext>
            </a:extLst>
          </p:cNvPr>
          <p:cNvSpPr>
            <a:spLocks xmlns:a="http://schemas.openxmlformats.org/drawingml/2006/main" noGrp="1"/>
          </p:cNvSpPr>
          <p:nvPr/>
        </p:nvSpPr>
        <p:spPr>
          <a:xfrm xmlns:a="http://schemas.openxmlformats.org/drawingml/2006/main">
            <a:off x="393668" y="3365468"/>
            <a:ext cx="3568732" cy="2628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Common</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Frequent production work weighted roughly like expected traffic.</a:t>
            </a:r>
          </a:p>
        </p:txBody>
      </p:sp>
      <p:sp>
        <p:nvSpPr>
          <p:cNvPr id="4" name="Content-Placeholder-1-5">
            <a:extLst xmlns:a="http://schemas.openxmlformats.org/drawingml/2006/main">
              <a:ext uri="{FF2B5EF4-FFF2-40B4-BE49-F238E27FC236}">
                <a16:creationId xmlns:a16="http://schemas.microsoft.com/office/drawing/2014/main" id="{70A175BE-747E-407E-BD37-90FC4C90A055}"/>
              </a:ext>
            </a:extLst>
          </p:cNvPr>
          <p:cNvSpPr>
            <a:spLocks xmlns:a="http://schemas.openxmlformats.org/drawingml/2006/main" noGrp="1"/>
          </p:cNvSpPr>
          <p:nvPr/>
        </p:nvSpPr>
        <p:spPr>
          <a:xfrm xmlns:a="http://schemas.openxmlformats.org/drawingml/2006/main">
            <a:off x="8229600" y="3365468"/>
            <a:ext cx="3568732" cy="262890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Adversarial + critical</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Prompt injection, policy conflict, high-cost mistakes, and unsafe actions.</a:t>
            </a:r>
          </a:p>
        </p:txBody>
      </p:sp>
      <p:sp>
        <p:nvSpPr>
          <p:cNvPr id="5" name="Content-Placeholder-2-6">
            <a:extLst xmlns:a="http://schemas.openxmlformats.org/drawingml/2006/main">
              <a:ext uri="{FF2B5EF4-FFF2-40B4-BE49-F238E27FC236}">
                <a16:creationId xmlns:a16="http://schemas.microsoft.com/office/drawing/2014/main" id="{7936007A-877F-4750-A0A7-411C0793AF5A}"/>
              </a:ext>
            </a:extLst>
          </p:cNvPr>
          <p:cNvSpPr>
            <a:spLocks xmlns:a="http://schemas.openxmlformats.org/drawingml/2006/main" noGrp="1"/>
          </p:cNvSpPr>
          <p:nvPr/>
        </p:nvSpPr>
        <p:spPr>
          <a:xfrm xmlns:a="http://schemas.openxmlformats.org/drawingml/2006/main">
            <a:off x="4311682" y="3365468"/>
            <a:ext cx="3568732" cy="262890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Edge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Rare formats, missing context, long histories, tool failures, and retries.</a:t>
            </a:r>
          </a:p>
        </p:txBody>
      </p:sp>
    </p:spTree>
    <p:extLst>
      <p:ext uri="{BB962C8B-B14F-4D97-AF65-F5344CB8AC3E}">
        <p14:creationId xmlns:p14="http://schemas.microsoft.com/office/powerpoint/2010/main" val="1408605453"/>
      </p:ext>
    </p:extLst>
  </p:cSld>
</p:sld>
</file>

<file path=ppt/slides/slide1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30AE3348-0B7E-40B0-AE16-D83303D1D537}"/>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Evidence-set failures are predictable</a:t>
            </a:r>
          </a:p>
        </p:txBody>
      </p:sp>
      <p:sp>
        <p:nvSpPr>
          <p:cNvPr id="2" name="lifecycle-rail-1">
            <a:extLst xmlns:a="http://schemas.openxmlformats.org/drawingml/2006/main">
              <a:ext uri="{FF2B5EF4-FFF2-40B4-BE49-F238E27FC236}">
                <a16:creationId xmlns:a16="http://schemas.microsoft.com/office/drawing/2014/main" id="{5425952E-B0F0-4654-ABA0-E4C6DE0CBC62}"/>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0D239E15-B453-421C-87F4-4D4A8C13A90C}"/>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54FC2F18-2815-41E8-9578-A366E6F3FF45}"/>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66C73606-25C8-4885-886C-0E2BD2E08D96}"/>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1E77924C-7C50-463C-B040-4EDB8E66D9B1}"/>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2AA1ED5F-3545-4EB6-93DA-15E39EE38F80}"/>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5D618DAB-DDF6-4DCD-91A0-72E0772B7533}"/>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D65B55D2-8038-401C-B3BE-061916519BED}"/>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Failure</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00113">
                <a:tc>
                  <a:txBody>
                    <a:bodyPr/>
                    <a:lstStyle/>
                    <a:p>
                      <a:r>
                        <a:rPr sz="1200" b="1"/>
                        <a:t>Leakage</a:t>
                      </a:r>
                    </a:p>
                  </a:txBody>
                  <a:tcPr marL="91440" marR="91440" marT="45720" marB="45720">
                    <a:solidFill>
                      <a:srgbClr val="F1F2F4"/>
                    </a:solidFill>
                  </a:tcPr>
                </a:tc>
                <a:tc>
                  <a:txBody>
                    <a:bodyPr/>
                    <a:lstStyle/>
                    <a:p>
                      <a:r>
                        <a:rPr sz="1200"/>
                        <a:t>Future or label-derived feature</a:t>
                      </a:r>
                    </a:p>
                  </a:txBody>
                  <a:tcPr marL="91440" marR="91440" marT="45720" marB="45720"/>
                </a:tc>
                <a:tc>
                  <a:txBody>
                    <a:bodyPr/>
                    <a:lstStyle/>
                    <a:p>
                      <a:r>
                        <a:rPr sz="1200"/>
                        <a:t>Reference answer or test prompt tuned into the system</a:t>
                      </a:r>
                    </a:p>
                  </a:txBody>
                  <a:tcPr marL="91440" marR="91440" marT="45720" marB="45720"/>
                </a:tc>
                <a:tc>
                  <a:txBody>
                    <a:bodyPr/>
                    <a:lstStyle/>
                    <a:p>
                      <a:r>
                        <a:rPr sz="1200"/>
                        <a:t>Golden path encoded in tool fixture or planner</a:t>
                      </a:r>
                    </a:p>
                  </a:txBody>
                  <a:tcPr marL="91440" marR="91440" marT="45720" marB="45720"/>
                </a:tc>
              </a:tr>
              <a:tr h="900113">
                <a:tc>
                  <a:txBody>
                    <a:bodyPr/>
                    <a:lstStyle/>
                    <a:p>
                      <a:r>
                        <a:rPr sz="1200" b="1"/>
                        <a:t>Coverage gap</a:t>
                      </a:r>
                    </a:p>
                  </a:txBody>
                  <a:tcPr marL="91440" marR="91440" marT="45720" marB="45720">
                    <a:solidFill>
                      <a:srgbClr val="F1F2F4"/>
                    </a:solidFill>
                  </a:tcPr>
                </a:tc>
                <a:tc>
                  <a:txBody>
                    <a:bodyPr/>
                    <a:lstStyle/>
                    <a:p>
                      <a:r>
                        <a:rPr sz="1200"/>
                        <a:t>Minority cohort absent</a:t>
                      </a:r>
                    </a:p>
                  </a:txBody>
                  <a:tcPr marL="91440" marR="91440" marT="45720" marB="45720"/>
                </a:tc>
                <a:tc>
                  <a:txBody>
                    <a:bodyPr/>
                    <a:lstStyle/>
                    <a:p>
                      <a:r>
                        <a:rPr sz="1200"/>
                        <a:t>Real prompt formats or contexts absent</a:t>
                      </a:r>
                    </a:p>
                  </a:txBody>
                  <a:tcPr marL="91440" marR="91440" marT="45720" marB="45720"/>
                </a:tc>
                <a:tc>
                  <a:txBody>
                    <a:bodyPr/>
                    <a:lstStyle/>
                    <a:p>
                      <a:r>
                        <a:rPr sz="1200"/>
                        <a:t>Long paths, failures, interruptions, or permissions absent</a:t>
                      </a:r>
                    </a:p>
                  </a:txBody>
                  <a:tcPr marL="91440" marR="91440" marT="45720" marB="45720"/>
                </a:tc>
              </a:tr>
              <a:tr h="900113">
                <a:tc>
                  <a:txBody>
                    <a:bodyPr/>
                    <a:lstStyle/>
                    <a:p>
                      <a:r>
                        <a:rPr sz="1200" b="1"/>
                        <a:t>Ambiguous oracle</a:t>
                      </a:r>
                    </a:p>
                  </a:txBody>
                  <a:tcPr marL="91440" marR="91440" marT="45720" marB="45720">
                    <a:solidFill>
                      <a:srgbClr val="F1F2F4"/>
                    </a:solidFill>
                  </a:tcPr>
                </a:tc>
                <a:tc>
                  <a:txBody>
                    <a:bodyPr/>
                    <a:lstStyle/>
                    <a:p>
                      <a:r>
                        <a:rPr sz="1200"/>
                        <a:t>Noisy or inconsistent label</a:t>
                      </a:r>
                    </a:p>
                  </a:txBody>
                  <a:tcPr marL="91440" marR="91440" marT="45720" marB="45720"/>
                </a:tc>
                <a:tc>
                  <a:txBody>
                    <a:bodyPr/>
                    <a:lstStyle/>
                    <a:p>
                      <a:r>
                        <a:rPr sz="1200"/>
                        <a:t>Rubric does not define correctness</a:t>
                      </a:r>
                    </a:p>
                  </a:txBody>
                  <a:tcPr marL="91440" marR="91440" marT="45720" marB="45720"/>
                </a:tc>
                <a:tc>
                  <a:txBody>
                    <a:bodyPr/>
                    <a:lstStyle/>
                    <a:p>
                      <a:r>
                        <a:rPr sz="1200"/>
                        <a:t>Outcome passes although path violates policy</a:t>
                      </a:r>
                    </a:p>
                  </a:txBody>
                  <a:tcPr marL="91440" marR="91440" marT="45720" marB="45720"/>
                </a:tc>
              </a:tr>
              <a:tr h="900113">
                <a:tc>
                  <a:txBody>
                    <a:bodyPr/>
                    <a:lstStyle/>
                    <a:p>
                      <a:r>
                        <a:rPr sz="1200" b="1"/>
                        <a:t>Replay mismatch</a:t>
                      </a:r>
                    </a:p>
                  </a:txBody>
                  <a:tcPr marL="91440" marR="91440" marT="45720" marB="45720">
                    <a:solidFill>
                      <a:srgbClr val="F1F2F4"/>
                    </a:solidFill>
                  </a:tcPr>
                </a:tc>
                <a:tc>
                  <a:txBody>
                    <a:bodyPr/>
                    <a:lstStyle/>
                    <a:p>
                      <a:r>
                        <a:rPr sz="1200"/>
                        <a:t>Training and serving transforms differ</a:t>
                      </a:r>
                    </a:p>
                  </a:txBody>
                  <a:tcPr marL="91440" marR="91440" marT="45720" marB="45720"/>
                </a:tc>
                <a:tc>
                  <a:txBody>
                    <a:bodyPr/>
                    <a:lstStyle/>
                    <a:p>
                      <a:r>
                        <a:rPr sz="1200"/>
                        <a:t>Retrieval/context assembly differs</a:t>
                      </a:r>
                    </a:p>
                  </a:txBody>
                  <a:tcPr marL="91440" marR="91440" marT="45720" marB="45720"/>
                </a:tc>
                <a:tc>
                  <a:txBody>
                    <a:bodyPr/>
                    <a:lstStyle/>
                    <a:p>
                      <a:r>
                        <a:rPr sz="1200"/>
                        <a:t>Tool schemas, state, or environment do not match serving</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E3D47221-24CD-45EE-A331-1D5069B452BB}"/>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152CDBAD-FC47-4DF0-86B1-3E6D00DE0208}"/>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15</a:t>
            </a:r>
          </a:p>
        </p:txBody>
      </p:sp>
    </p:spTree>
    <p:extLst>
      <p:ext uri="{BB962C8B-B14F-4D97-AF65-F5344CB8AC3E}">
        <p14:creationId xmlns:p14="http://schemas.microsoft.com/office/powerpoint/2010/main" val="833367074"/>
      </p:ext>
    </p:extLst>
  </p:cSld>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0CA1C37B-4444-4F09-93F4-E57A9019B01C}"/>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3 OF 8</a:t>
            </a:r>
          </a:p>
        </p:txBody>
      </p:sp>
      <p:sp>
        <p:nvSpPr>
          <p:cNvPr id="2" name="">
            <a:extLst xmlns:a="http://schemas.openxmlformats.org/drawingml/2006/main">
              <a:ext uri="{FF2B5EF4-FFF2-40B4-BE49-F238E27FC236}">
                <a16:creationId xmlns:a16="http://schemas.microsoft.com/office/drawing/2014/main" id="{5A83FD77-E998-4015-9636-B1204AB1617B}"/>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3 — Build and version the complete candidate</a:t>
            </a:r>
          </a:p>
        </p:txBody>
      </p:sp>
      <p:sp>
        <p:nvSpPr>
          <p:cNvPr id="3" name="">
            <a:extLst xmlns:a="http://schemas.openxmlformats.org/drawingml/2006/main">
              <a:ext uri="{FF2B5EF4-FFF2-40B4-BE49-F238E27FC236}">
                <a16:creationId xmlns:a16="http://schemas.microsoft.com/office/drawing/2014/main" id="{93AB5C0E-9742-4925-B79F-D57183E8AB54}"/>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CAEAF58A-3C20-41E7-A7D8-198E4F47CB7E}"/>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059A7356-AA2D-40A6-8ED2-4AF2BF05329B}"/>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8CDBE347-24FC-4D83-B383-6651072DCD0E}"/>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838E2B8B-7CFF-4345-A3A4-E54FC7C983E1}"/>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C60DB715-BC3B-420B-9FEB-079D65B8F3A6}"/>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0497FFC4-19EB-46D7-B406-4A5480C98D1D}"/>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330E6FF6-855C-4C7D-BA07-6B75DC56C3C3}"/>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75E68BAB-5183-4CBD-AF6E-8537FD7FE5AC}"/>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CA8ECF7B-39C2-447A-A52E-0CD2E8D886A6}"/>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A8A76F54-5A33-4464-BD84-C2716F1154FE}"/>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C28797E8-B31B-475B-A41E-BFC52CE30E7B}"/>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9BBB6A80-85B3-40BC-A9FE-C8C51BF534AB}"/>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03</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CANDIDATE</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B25809DB-B536-44F9-900D-1E143B424F9D}"/>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496729C2-F3FF-4701-98D7-9E3512B7BC9E}"/>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92E6AF70-9CD9-42B9-9754-209185A1F976}"/>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5DE96688-3BB9-4ABB-87A5-14BA64FEE124}"/>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C0E3A45C-B3D1-4638-B565-2071376D9B01}"/>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D948F241-502B-494F-ABA4-E69C4867AFCA}"/>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The candidate is every component that can change behavior.</a:t>
            </a:r>
          </a:p>
        </p:txBody>
      </p:sp>
      <p:sp>
        <p:nvSpPr>
          <p:cNvPr id="22" name="">
            <a:extLst xmlns:a="http://schemas.openxmlformats.org/drawingml/2006/main">
              <a:ext uri="{FF2B5EF4-FFF2-40B4-BE49-F238E27FC236}">
                <a16:creationId xmlns:a16="http://schemas.microsoft.com/office/drawing/2014/main" id="{7CFA2E48-6F96-4DDB-949F-1B74DE98B2D2}"/>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24B7712C-5F26-4010-B24A-1913181282BE}"/>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16</a:t>
            </a:r>
          </a:p>
        </p:txBody>
      </p:sp>
    </p:spTree>
    <p:extLst>
      <p:ext uri="{BB962C8B-B14F-4D97-AF65-F5344CB8AC3E}">
        <p14:creationId xmlns:p14="http://schemas.microsoft.com/office/powerpoint/2010/main" val="80146463"/>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E4D0FD0D-6DC0-4B45-BFD2-3786A596D22D}"/>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Results need a reproducible candidate</a:t>
            </a:r>
          </a:p>
        </p:txBody>
      </p:sp>
      <p:sp>
        <p:nvSpPr>
          <p:cNvPr id="2" name="lifecycle-rail-1">
            <a:extLst xmlns:a="http://schemas.openxmlformats.org/drawingml/2006/main">
              <a:ext uri="{FF2B5EF4-FFF2-40B4-BE49-F238E27FC236}">
                <a16:creationId xmlns:a16="http://schemas.microsoft.com/office/drawing/2014/main" id="{67FD0C1B-F865-46B0-A255-2CA99446D32A}"/>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E88CF7DB-2214-450E-A4E5-AE3D5B97F051}"/>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FD2135B2-7FFB-4BAF-B47E-644D9402C82F}"/>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92AD8D93-AEA2-4C52-AAEE-91D60C335E0D}"/>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4673E807-82C3-4F3D-9270-757E3159BFEE}"/>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6AC0741E-CCD1-4EEA-8C45-388DC7EF6799}"/>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1586F8D7-D172-4768-9712-8E3FC66D8D44}"/>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362DB7E5-4056-4271-93F9-D338376B9415}"/>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19100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Version</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739140">
                <a:tc>
                  <a:txBody>
                    <a:bodyPr/>
                    <a:lstStyle/>
                    <a:p>
                      <a:r>
                        <a:rPr sz="1200" b="1"/>
                        <a:t>Core artifact</a:t>
                      </a:r>
                    </a:p>
                  </a:txBody>
                  <a:tcPr marL="91440" marR="91440" marT="45720" marB="45720">
                    <a:solidFill>
                      <a:srgbClr val="F1F2F4"/>
                    </a:solidFill>
                  </a:tcPr>
                </a:tc>
                <a:tc>
                  <a:txBody>
                    <a:bodyPr/>
                    <a:lstStyle/>
                    <a:p>
                      <a:r>
                        <a:rPr sz="1200"/>
                        <a:t>Weights + threshold</a:t>
                      </a:r>
                    </a:p>
                  </a:txBody>
                  <a:tcPr marL="91440" marR="91440" marT="45720" marB="45720"/>
                </a:tc>
                <a:tc>
                  <a:txBody>
                    <a:bodyPr/>
                    <a:lstStyle/>
                    <a:p>
                      <a:r>
                        <a:rPr sz="1200"/>
                        <a:t>Model/provider + prompts</a:t>
                      </a:r>
                    </a:p>
                  </a:txBody>
                  <a:tcPr marL="91440" marR="91440" marT="45720" marB="45720"/>
                </a:tc>
                <a:tc>
                  <a:txBody>
                    <a:bodyPr/>
                    <a:lstStyle/>
                    <a:p>
                      <a:r>
                        <a:rPr sz="1200"/>
                        <a:t>Model + prompts + planner/orchestrator</a:t>
                      </a:r>
                    </a:p>
                  </a:txBody>
                  <a:tcPr marL="91440" marR="91440" marT="45720" marB="45720"/>
                </a:tc>
              </a:tr>
              <a:tr h="739140">
                <a:tc>
                  <a:txBody>
                    <a:bodyPr/>
                    <a:lstStyle/>
                    <a:p>
                      <a:r>
                        <a:rPr sz="1200" b="1"/>
                        <a:t>Data + context</a:t>
                      </a:r>
                    </a:p>
                  </a:txBody>
                  <a:tcPr marL="91440" marR="91440" marT="45720" marB="45720">
                    <a:solidFill>
                      <a:srgbClr val="F1F2F4"/>
                    </a:solidFill>
                  </a:tcPr>
                </a:tc>
                <a:tc>
                  <a:txBody>
                    <a:bodyPr/>
                    <a:lstStyle/>
                    <a:p>
                      <a:r>
                        <a:rPr sz="1200"/>
                        <a:t>Dataset snapshot + feature code</a:t>
                      </a:r>
                    </a:p>
                  </a:txBody>
                  <a:tcPr marL="91440" marR="91440" marT="45720" marB="45720"/>
                </a:tc>
                <a:tc>
                  <a:txBody>
                    <a:bodyPr/>
                    <a:lstStyle/>
                    <a:p>
                      <a:r>
                        <a:rPr sz="1200"/>
                        <a:t>Retrieval corpus/index + context builder</a:t>
                      </a:r>
                    </a:p>
                  </a:txBody>
                  <a:tcPr marL="91440" marR="91440" marT="45720" marB="45720"/>
                </a:tc>
                <a:tc>
                  <a:txBody>
                    <a:bodyPr/>
                    <a:lstStyle/>
                    <a:p>
                      <a:r>
                        <a:rPr sz="1200"/>
                        <a:t>Memory/state schema + observations</a:t>
                      </a:r>
                    </a:p>
                  </a:txBody>
                  <a:tcPr marL="91440" marR="91440" marT="45720" marB="45720"/>
                </a:tc>
              </a:tr>
              <a:tr h="739140">
                <a:tc>
                  <a:txBody>
                    <a:bodyPr/>
                    <a:lstStyle/>
                    <a:p>
                      <a:r>
                        <a:rPr sz="1200" b="1"/>
                        <a:t>Tools + code</a:t>
                      </a:r>
                    </a:p>
                  </a:txBody>
                  <a:tcPr marL="91440" marR="91440" marT="45720" marB="45720">
                    <a:solidFill>
                      <a:srgbClr val="F1F2F4"/>
                    </a:solidFill>
                  </a:tcPr>
                </a:tc>
                <a:tc>
                  <a:txBody>
                    <a:bodyPr/>
                    <a:lstStyle/>
                    <a:p>
                      <a:r>
                        <a:rPr sz="1200"/>
                        <a:t>Serving code + dependencies</a:t>
                      </a:r>
                    </a:p>
                  </a:txBody>
                  <a:tcPr marL="91440" marR="91440" marT="45720" marB="45720"/>
                </a:tc>
                <a:tc>
                  <a:txBody>
                    <a:bodyPr/>
                    <a:lstStyle/>
                    <a:p>
                      <a:r>
                        <a:rPr sz="1200"/>
                        <a:t>Workflow code + schemas + validators</a:t>
                      </a:r>
                    </a:p>
                  </a:txBody>
                  <a:tcPr marL="91440" marR="91440" marT="45720" marB="45720"/>
                </a:tc>
                <a:tc>
                  <a:txBody>
                    <a:bodyPr/>
                    <a:lstStyle/>
                    <a:p>
                      <a:r>
                        <a:rPr sz="1200"/>
                        <a:t>Tool set, schemas, permissions, sandboxes</a:t>
                      </a:r>
                    </a:p>
                  </a:txBody>
                  <a:tcPr marL="91440" marR="91440" marT="45720" marB="45720"/>
                </a:tc>
              </a:tr>
              <a:tr h="739140">
                <a:tc>
                  <a:txBody>
                    <a:bodyPr/>
                    <a:lstStyle/>
                    <a:p>
                      <a:r>
                        <a:rPr sz="1200" b="1"/>
                        <a:t>Control policy</a:t>
                      </a:r>
                    </a:p>
                  </a:txBody>
                  <a:tcPr marL="91440" marR="91440" marT="45720" marB="45720">
                    <a:solidFill>
                      <a:srgbClr val="F1F2F4"/>
                    </a:solidFill>
                  </a:tcPr>
                </a:tc>
                <a:tc>
                  <a:txBody>
                    <a:bodyPr/>
                    <a:lstStyle/>
                    <a:p>
                      <a:r>
                        <a:rPr sz="1200"/>
                        <a:t>Decision threshold + fallback</a:t>
                      </a:r>
                    </a:p>
                  </a:txBody>
                  <a:tcPr marL="91440" marR="91440" marT="45720" marB="45720"/>
                </a:tc>
                <a:tc>
                  <a:txBody>
                    <a:bodyPr/>
                    <a:lstStyle/>
                    <a:p>
                      <a:r>
                        <a:rPr sz="1200"/>
                        <a:t>Retries, decoding, output constraints</a:t>
                      </a:r>
                    </a:p>
                  </a:txBody>
                  <a:tcPr marL="91440" marR="91440" marT="45720" marB="45720"/>
                </a:tc>
                <a:tc>
                  <a:txBody>
                    <a:bodyPr/>
                    <a:lstStyle/>
                    <a:p>
                      <a:r>
                        <a:rPr sz="1200"/>
                        <a:t>Retries, stop rules, handoffs, approvals, guardrails</a:t>
                      </a:r>
                    </a:p>
                  </a:txBody>
                  <a:tcPr marL="91440" marR="91440" marT="45720" marB="45720"/>
                </a:tc>
              </a:tr>
              <a:tr h="739140">
                <a:tc>
                  <a:txBody>
                    <a:bodyPr/>
                    <a:lstStyle/>
                    <a:p>
                      <a:r>
                        <a:rPr sz="1200" b="1"/>
                        <a:t>Evaluator</a:t>
                      </a:r>
                    </a:p>
                  </a:txBody>
                  <a:tcPr marL="91440" marR="91440" marT="45720" marB="45720">
                    <a:solidFill>
                      <a:srgbClr val="F1F2F4"/>
                    </a:solidFill>
                  </a:tcPr>
                </a:tc>
                <a:tc>
                  <a:txBody>
                    <a:bodyPr/>
                    <a:lstStyle/>
                    <a:p>
                      <a:r>
                        <a:rPr sz="1200"/>
                        <a:t>Dataset + metric implementation</a:t>
                      </a:r>
                    </a:p>
                  </a:txBody>
                  <a:tcPr marL="91440" marR="91440" marT="45720" marB="45720"/>
                </a:tc>
                <a:tc>
                  <a:txBody>
                    <a:bodyPr/>
                    <a:lstStyle/>
                    <a:p>
                      <a:r>
                        <a:rPr sz="1200"/>
                        <a:t>Dataset + graders + judge version</a:t>
                      </a:r>
                    </a:p>
                  </a:txBody>
                  <a:tcPr marL="91440" marR="91440" marT="45720" marB="45720"/>
                </a:tc>
                <a:tc>
                  <a:txBody>
                    <a:bodyPr/>
                    <a:lstStyle/>
                    <a:p>
                      <a:r>
                        <a:rPr sz="1200"/>
                        <a:t>Tasks + fixtures + trace graders + outcome graders</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0ABCE862-A3D9-4606-AED6-7E2B6C093403}"/>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9F49204E-489A-4C84-8FB2-A401B8F3C670}"/>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17</a:t>
            </a:r>
          </a:p>
        </p:txBody>
      </p:sp>
    </p:spTree>
    <p:extLst>
      <p:ext uri="{BB962C8B-B14F-4D97-AF65-F5344CB8AC3E}">
        <p14:creationId xmlns:p14="http://schemas.microsoft.com/office/powerpoint/2010/main" val="760453507"/>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0A6509C1-83E0-405C-9BB3-B8439A0BEEA8}"/>
              </a:ext>
            </a:extLst>
          </p:cNvPr>
          <p:cNvSpPr>
            <a:spLocks xmlns:a="http://schemas.openxmlformats.org/drawingml/2006/main" noGrp="1"/>
          </p:cNvSpPr>
          <p:nvPr/>
        </p:nvSpPr>
        <p:spPr>
          <a:xfrm xmlns:a="http://schemas.openxmlformats.org/drawingml/2006/main">
            <a:off x="393668" y="2579942"/>
            <a:ext cx="9448800" cy="3624263"/>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4650" b="1">
                <a:solidFill>
                  <a:srgbClr val="000000"/>
                </a:solidFill>
                <a:latin typeface="Helvetica Neue"/>
                <a:ea typeface="Helvetica Neue"/>
                <a:cs typeface="Helvetica Neue"/>
              </a:rPr>
              <a:t>Next: offline evaluation protects users before release.</a:t>
            </a:r>
          </a:p>
        </p:txBody>
      </p:sp>
      <p:sp>
        <p:nvSpPr>
          <p:cNvPr id="2" name="Subtitle-4-2">
            <a:extLst xmlns:a="http://schemas.openxmlformats.org/drawingml/2006/main">
              <a:ext uri="{FF2B5EF4-FFF2-40B4-BE49-F238E27FC236}">
                <a16:creationId xmlns:a16="http://schemas.microsoft.com/office/drawing/2014/main" id="{0C56C42E-B1C2-481C-AD91-9D4D73CDB438}"/>
              </a:ext>
            </a:extLst>
          </p:cNvPr>
          <p:cNvSpPr>
            <a:spLocks xmlns:a="http://schemas.openxmlformats.org/drawingml/2006/main" noGrp="1"/>
          </p:cNvSpPr>
          <p:nvPr/>
        </p:nvSpPr>
        <p:spPr>
          <a:xfrm xmlns:a="http://schemas.openxmlformats.org/drawingml/2006/main">
            <a:off x="393668" y="392240"/>
            <a:ext cx="6157817"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10-MINUTE BREAK</a:t>
            </a:r>
          </a:p>
        </p:txBody>
      </p:sp>
      <p:sp>
        <p:nvSpPr>
          <p:cNvPr id="3" name="Subtitle-4-3">
            <a:extLst xmlns:a="http://schemas.openxmlformats.org/drawingml/2006/main">
              <a:ext uri="{FF2B5EF4-FFF2-40B4-BE49-F238E27FC236}">
                <a16:creationId xmlns:a16="http://schemas.microsoft.com/office/drawing/2014/main" id="{701A539C-71D1-4E4D-B966-F6E0CE86A90A}"/>
              </a:ext>
            </a:extLst>
          </p:cNvPr>
          <p:cNvSpPr>
            <a:spLocks xmlns:a="http://schemas.openxmlformats.org/drawingml/2006/main" noGrp="1"/>
          </p:cNvSpPr>
          <p:nvPr/>
        </p:nvSpPr>
        <p:spPr>
          <a:xfrm xmlns:a="http://schemas.openxmlformats.org/drawingml/2006/main">
            <a:off x="7886700" y="392240"/>
            <a:ext cx="39116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b="1">
                <a:solidFill>
                  <a:srgbClr val="000000"/>
                </a:solidFill>
                <a:latin typeface="Helvetica Neue"/>
                <a:ea typeface="Helvetica Neue"/>
                <a:cs typeface="Helvetica Neue"/>
              </a:rPr>
              <a:t>RETURN AT 1:20</a:t>
            </a:r>
          </a:p>
        </p:txBody>
      </p:sp>
    </p:spTree>
    <p:extLst>
      <p:ext uri="{BB962C8B-B14F-4D97-AF65-F5344CB8AC3E}">
        <p14:creationId xmlns:p14="http://schemas.microsoft.com/office/powerpoint/2010/main" val="1312327630"/>
      </p:ext>
    </p:extLst>
  </p:cSld>
</p:sld>
</file>

<file path=ppt/slides/slide1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53440D95-8B4A-4F03-BFAD-AC4F4BB61C05}"/>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4 OF 8</a:t>
            </a:r>
          </a:p>
        </p:txBody>
      </p:sp>
      <p:sp>
        <p:nvSpPr>
          <p:cNvPr id="2" name="">
            <a:extLst xmlns:a="http://schemas.openxmlformats.org/drawingml/2006/main">
              <a:ext uri="{FF2B5EF4-FFF2-40B4-BE49-F238E27FC236}">
                <a16:creationId xmlns:a16="http://schemas.microsoft.com/office/drawing/2014/main" id="{74A866A1-E655-4C37-B708-1B3BC04E0B39}"/>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4 — Run offline evaluation and error analysis</a:t>
            </a:r>
          </a:p>
        </p:txBody>
      </p:sp>
      <p:sp>
        <p:nvSpPr>
          <p:cNvPr id="3" name="">
            <a:extLst xmlns:a="http://schemas.openxmlformats.org/drawingml/2006/main">
              <a:ext uri="{FF2B5EF4-FFF2-40B4-BE49-F238E27FC236}">
                <a16:creationId xmlns:a16="http://schemas.microsoft.com/office/drawing/2014/main" id="{79ADEF46-D84D-46FE-B0C6-62FD83622B24}"/>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F71A70FB-5945-432D-971D-9E8D447BC4F7}"/>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E9C6AD0B-7E76-442D-AF76-39EAAB02D997}"/>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8885CB99-970E-40D1-8B83-8D7AE7FAFD66}"/>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3FE45A67-8C4C-42B9-A796-001858FF5B05}"/>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BD6DD205-3817-43C6-9FA5-D265676D351D}"/>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0068D1EE-8EA6-46AD-9895-7D7E5D362DC5}"/>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DC97B853-FBA5-4952-89A7-24F66CAE08C9}"/>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12E13EC4-073B-4BCE-8B0E-164A536F2659}"/>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EC8E2A0E-5D72-4CCB-A99F-7FBE2BC19EF4}"/>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30B6E3F2-3E2E-4A31-8BFD-BADA9CBE0EBA}"/>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E19C8209-A0B7-4BCE-8FD2-265ED18CB315}"/>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328F77F3-37AA-4C8E-A348-37E0DC7F9B51}"/>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34F0F402-AE44-4BAC-8A6B-E9B8496A7000}"/>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04</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OFFLINE</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770844A7-CC72-4BFD-8124-471EAE9FA08B}"/>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E6979CB5-0220-4F48-A5C7-D14BDD90105C}"/>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1113A49F-2639-466E-B7F3-17F790534342}"/>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E3827767-20CD-4A81-BF3D-2FA5E8685646}"/>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BC9A5F10-A0EB-4ECB-A924-11863963D636}"/>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Offline eval asks whether the candidate has earned any user exposure.</a:t>
            </a:r>
          </a:p>
        </p:txBody>
      </p:sp>
      <p:sp>
        <p:nvSpPr>
          <p:cNvPr id="22" name="">
            <a:extLst xmlns:a="http://schemas.openxmlformats.org/drawingml/2006/main">
              <a:ext uri="{FF2B5EF4-FFF2-40B4-BE49-F238E27FC236}">
                <a16:creationId xmlns:a16="http://schemas.microsoft.com/office/drawing/2014/main" id="{CBE831C8-6CD5-4A98-A29F-F6E024950A2C}"/>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3DC72F41-ABAD-4F76-ABAE-DE1EA26CA138}"/>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19</a:t>
            </a:r>
          </a:p>
        </p:txBody>
      </p:sp>
    </p:spTree>
    <p:extLst>
      <p:ext uri="{BB962C8B-B14F-4D97-AF65-F5344CB8AC3E}">
        <p14:creationId xmlns:p14="http://schemas.microsoft.com/office/powerpoint/2010/main" val="517130491"/>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81FB08D1-BDF4-40C3-BC86-062EF3EC30EB}"/>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5400" b="1">
                <a:solidFill>
                  <a:srgbClr val="000000"/>
                </a:solidFill>
                <a:latin typeface="Helvetica Neue"/>
                <a:ea typeface="Helvetica Neue"/>
                <a:cs typeface="Helvetica Neue"/>
              </a:rPr>
              <a:t>When is each kind of evidence captured?</a:t>
            </a:r>
          </a:p>
        </p:txBody>
      </p:sp>
      <p:sp>
        <p:nvSpPr>
          <p:cNvPr id="2" name="Subtitle-4-2">
            <a:extLst xmlns:a="http://schemas.openxmlformats.org/drawingml/2006/main">
              <a:ext uri="{FF2B5EF4-FFF2-40B4-BE49-F238E27FC236}">
                <a16:creationId xmlns:a16="http://schemas.microsoft.com/office/drawing/2014/main" id="{772754B3-EA78-4397-A73A-51B0E2A58213}"/>
              </a:ext>
            </a:extLst>
          </p:cNvPr>
          <p:cNvSpPr>
            <a:spLocks xmlns:a="http://schemas.openxmlformats.org/drawingml/2006/main" noGrp="1"/>
          </p:cNvSpPr>
          <p:nvPr/>
        </p:nvSpPr>
        <p:spPr>
          <a:xfrm xmlns:a="http://schemas.openxmlformats.org/drawingml/2006/main">
            <a:off x="393668" y="4742212"/>
            <a:ext cx="57023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a:solidFill>
                  <a:srgbClr val="000000"/>
                </a:solidFill>
                <a:latin typeface="Helvetica Neue"/>
                <a:ea typeface="Helvetica Neue"/>
                <a:cs typeface="Helvetica Neue"/>
              </a:rPr>
              <a:t>The metric matters. The stage at which it can protect a user matters more.</a:t>
            </a:r>
          </a:p>
        </p:txBody>
      </p:sp>
      <p:sp>
        <p:nvSpPr>
          <p:cNvPr id="3" name="Subtitle-4-3">
            <a:extLst xmlns:a="http://schemas.openxmlformats.org/drawingml/2006/main">
              <a:ext uri="{FF2B5EF4-FFF2-40B4-BE49-F238E27FC236}">
                <a16:creationId xmlns:a16="http://schemas.microsoft.com/office/drawing/2014/main" id="{0A58CFAF-26AE-4218-8C3C-57ABE333DCB9}"/>
              </a:ext>
            </a:extLst>
          </p:cNvPr>
          <p:cNvSpPr>
            <a:spLocks xmlns:a="http://schemas.openxmlformats.org/drawingml/2006/main" noGrp="1"/>
          </p:cNvSpPr>
          <p:nvPr/>
        </p:nvSpPr>
        <p:spPr>
          <a:xfrm xmlns:a="http://schemas.openxmlformats.org/drawingml/2006/main">
            <a:off x="393668" y="392240"/>
            <a:ext cx="57023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THE ORGANIZING QUESTION</a:t>
            </a:r>
          </a:p>
        </p:txBody>
      </p:sp>
    </p:spTree>
    <p:extLst>
      <p:ext uri="{BB962C8B-B14F-4D97-AF65-F5344CB8AC3E}">
        <p14:creationId xmlns:p14="http://schemas.microsoft.com/office/powerpoint/2010/main" val="1063117788"/>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79DE0CFE-43D6-4009-90EE-A435B0E74CED}"/>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5100" b="1">
                <a:solidFill>
                  <a:srgbClr val="000000"/>
                </a:solidFill>
                <a:latin typeface="Helvetica Neue"/>
                <a:ea typeface="Helvetica Neue"/>
                <a:cs typeface="Helvetica Neue"/>
              </a:rPr>
              <a:t>Has this candidate earned limited exposure?</a:t>
            </a:r>
          </a:p>
        </p:txBody>
      </p:sp>
      <p:sp>
        <p:nvSpPr>
          <p:cNvPr id="2" name="Subtitle-4-2">
            <a:extLst xmlns:a="http://schemas.openxmlformats.org/drawingml/2006/main">
              <a:ext uri="{FF2B5EF4-FFF2-40B4-BE49-F238E27FC236}">
                <a16:creationId xmlns:a16="http://schemas.microsoft.com/office/drawing/2014/main" id="{3B4B71CD-75AA-42D8-8C02-91566CE994F8}"/>
              </a:ext>
            </a:extLst>
          </p:cNvPr>
          <p:cNvSpPr>
            <a:spLocks xmlns:a="http://schemas.openxmlformats.org/drawingml/2006/main" noGrp="1"/>
          </p:cNvSpPr>
          <p:nvPr/>
        </p:nvSpPr>
        <p:spPr>
          <a:xfrm xmlns:a="http://schemas.openxmlformats.org/drawingml/2006/main">
            <a:off x="393668" y="4742212"/>
            <a:ext cx="57023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a:solidFill>
                  <a:srgbClr val="000000"/>
                </a:solidFill>
                <a:latin typeface="Helvetica Neue"/>
                <a:ea typeface="Helvetica Neue"/>
                <a:cs typeface="Helvetica Neue"/>
              </a:rPr>
              <a:t>Not: is this model impressive in the abstract?</a:t>
            </a:r>
          </a:p>
        </p:txBody>
      </p:sp>
      <p:sp>
        <p:nvSpPr>
          <p:cNvPr id="3" name="Subtitle-4-3">
            <a:extLst xmlns:a="http://schemas.openxmlformats.org/drawingml/2006/main">
              <a:ext uri="{FF2B5EF4-FFF2-40B4-BE49-F238E27FC236}">
                <a16:creationId xmlns:a16="http://schemas.microsoft.com/office/drawing/2014/main" id="{EE97B620-8330-48FC-9BCD-AB1BCED85AE9}"/>
              </a:ext>
            </a:extLst>
          </p:cNvPr>
          <p:cNvSpPr>
            <a:spLocks xmlns:a="http://schemas.openxmlformats.org/drawingml/2006/main" noGrp="1"/>
          </p:cNvSpPr>
          <p:nvPr/>
        </p:nvSpPr>
        <p:spPr>
          <a:xfrm xmlns:a="http://schemas.openxmlformats.org/drawingml/2006/main">
            <a:off x="393668" y="392240"/>
            <a:ext cx="57023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THE OFFLINE DECISION</a:t>
            </a:r>
          </a:p>
        </p:txBody>
      </p:sp>
    </p:spTree>
    <p:extLst>
      <p:ext uri="{BB962C8B-B14F-4D97-AF65-F5344CB8AC3E}">
        <p14:creationId xmlns:p14="http://schemas.microsoft.com/office/powerpoint/2010/main" val="1751798384"/>
      </p:ext>
    </p:extLst>
  </p:cSld>
</p:sld>
</file>

<file path=ppt/slides/slide2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9498FDAE-CBBA-4E24-873E-B6C7F9ECD2B9}"/>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EVERY BOX HAS A VERSION</a:t>
            </a:r>
          </a:p>
        </p:txBody>
      </p:sp>
      <p:sp>
        <p:nvSpPr>
          <p:cNvPr id="2" name="">
            <a:extLst xmlns:a="http://schemas.openxmlformats.org/drawingml/2006/main">
              <a:ext uri="{FF2B5EF4-FFF2-40B4-BE49-F238E27FC236}">
                <a16:creationId xmlns:a16="http://schemas.microsoft.com/office/drawing/2014/main" id="{7F7A912F-5443-40ED-9678-F900D4CE411A}"/>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An offline run is a reproducible pipeline</a:t>
            </a:r>
          </a:p>
        </p:txBody>
      </p:sp>
      <p:sp>
        <p:nvSpPr>
          <p:cNvPr id="3" name="">
            <a:extLst xmlns:a="http://schemas.openxmlformats.org/drawingml/2006/main">
              <a:ext uri="{FF2B5EF4-FFF2-40B4-BE49-F238E27FC236}">
                <a16:creationId xmlns:a16="http://schemas.microsoft.com/office/drawing/2014/main" id="{30CE78D6-6024-4793-A9CF-305EA61EF49A}"/>
              </a:ext>
            </a:extLst>
          </p:cNvPr>
          <p:cNvSpPr>
            <a:spLocks xmlns:a="http://schemas.openxmlformats.org/drawingml/2006/main" noGrp="1"/>
          </p:cNvSpPr>
          <p:nvPr/>
        </p:nvSpPr>
        <p:spPr>
          <a:xfrm xmlns:a="http://schemas.openxmlformats.org/drawingml/2006/main">
            <a:off x="224790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4" name="">
            <a:extLst xmlns:a="http://schemas.openxmlformats.org/drawingml/2006/main">
              <a:ext uri="{FF2B5EF4-FFF2-40B4-BE49-F238E27FC236}">
                <a16:creationId xmlns:a16="http://schemas.microsoft.com/office/drawing/2014/main" id="{34830BD4-E39B-479F-8C3F-7C30DA7BFA58}"/>
              </a:ext>
            </a:extLst>
          </p:cNvPr>
          <p:cNvSpPr>
            <a:spLocks xmlns:a="http://schemas.openxmlformats.org/drawingml/2006/main" noGrp="1"/>
          </p:cNvSpPr>
          <p:nvPr/>
        </p:nvSpPr>
        <p:spPr>
          <a:xfrm xmlns:a="http://schemas.openxmlformats.org/drawingml/2006/main">
            <a:off x="4105275"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5" name="">
            <a:extLst xmlns:a="http://schemas.openxmlformats.org/drawingml/2006/main">
              <a:ext uri="{FF2B5EF4-FFF2-40B4-BE49-F238E27FC236}">
                <a16:creationId xmlns:a16="http://schemas.microsoft.com/office/drawing/2014/main" id="{5FB82A26-DC8D-4549-BE9F-17A032C7EBD5}"/>
              </a:ext>
            </a:extLst>
          </p:cNvPr>
          <p:cNvSpPr>
            <a:spLocks xmlns:a="http://schemas.openxmlformats.org/drawingml/2006/main" noGrp="1"/>
          </p:cNvSpPr>
          <p:nvPr/>
        </p:nvSpPr>
        <p:spPr>
          <a:xfrm xmlns:a="http://schemas.openxmlformats.org/drawingml/2006/main">
            <a:off x="596265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6A0EA245-8CAD-409A-A9C1-F4F5EF34BEB3}"/>
              </a:ext>
            </a:extLst>
          </p:cNvPr>
          <p:cNvSpPr>
            <a:spLocks xmlns:a="http://schemas.openxmlformats.org/drawingml/2006/main" noGrp="1"/>
          </p:cNvSpPr>
          <p:nvPr/>
        </p:nvSpPr>
        <p:spPr>
          <a:xfrm xmlns:a="http://schemas.openxmlformats.org/drawingml/2006/main">
            <a:off x="7820025"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A9D324E4-11E3-4C14-8778-785016DF5F18}"/>
              </a:ext>
            </a:extLst>
          </p:cNvPr>
          <p:cNvSpPr>
            <a:spLocks xmlns:a="http://schemas.openxmlformats.org/drawingml/2006/main" noGrp="1"/>
          </p:cNvSpPr>
          <p:nvPr/>
        </p:nvSpPr>
        <p:spPr>
          <a:xfrm xmlns:a="http://schemas.openxmlformats.org/drawingml/2006/main">
            <a:off x="967740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8" name="flow-node-1">
            <a:extLst xmlns:a="http://schemas.openxmlformats.org/drawingml/2006/main">
              <a:ext uri="{FF2B5EF4-FFF2-40B4-BE49-F238E27FC236}">
                <a16:creationId xmlns:a16="http://schemas.microsoft.com/office/drawing/2014/main" id="{08AF0A4A-FEE8-460E-9F09-E5FFC719D0AD}"/>
              </a:ext>
            </a:extLst>
          </p:cNvPr>
          <p:cNvSpPr>
            <a:spLocks xmlns:a="http://schemas.openxmlformats.org/drawingml/2006/main" noGrp="1"/>
          </p:cNvSpPr>
          <p:nvPr/>
        </p:nvSpPr>
        <p:spPr>
          <a:xfrm xmlns:a="http://schemas.openxmlformats.org/drawingml/2006/main">
            <a:off x="68580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CASES</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Inputs, labels, slices</a:t>
            </a:r>
          </a:p>
        </p:txBody>
      </p:sp>
      <p:sp>
        <p:nvSpPr>
          <p:cNvPr id="9" name="flow-node-2">
            <a:extLst xmlns:a="http://schemas.openxmlformats.org/drawingml/2006/main">
              <a:ext uri="{FF2B5EF4-FFF2-40B4-BE49-F238E27FC236}">
                <a16:creationId xmlns:a16="http://schemas.microsoft.com/office/drawing/2014/main" id="{50BCA818-6BD4-40E8-979B-469AA12061E9}"/>
              </a:ext>
            </a:extLst>
          </p:cNvPr>
          <p:cNvSpPr>
            <a:spLocks xmlns:a="http://schemas.openxmlformats.org/drawingml/2006/main" noGrp="1"/>
          </p:cNvSpPr>
          <p:nvPr/>
        </p:nvSpPr>
        <p:spPr>
          <a:xfrm xmlns:a="http://schemas.openxmlformats.org/drawingml/2006/main">
            <a:off x="2543175"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RUNNER</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Replay + fixtures</a:t>
            </a:r>
          </a:p>
        </p:txBody>
      </p:sp>
      <p:sp>
        <p:nvSpPr>
          <p:cNvPr id="10" name="flow-node-3">
            <a:extLst xmlns:a="http://schemas.openxmlformats.org/drawingml/2006/main">
              <a:ext uri="{FF2B5EF4-FFF2-40B4-BE49-F238E27FC236}">
                <a16:creationId xmlns:a16="http://schemas.microsoft.com/office/drawing/2014/main" id="{4051204B-FD11-4227-8E9A-21A376C22995}"/>
              </a:ext>
            </a:extLst>
          </p:cNvPr>
          <p:cNvSpPr>
            <a:spLocks xmlns:a="http://schemas.openxmlformats.org/drawingml/2006/main" noGrp="1"/>
          </p:cNvSpPr>
          <p:nvPr/>
        </p:nvSpPr>
        <p:spPr>
          <a:xfrm xmlns:a="http://schemas.openxmlformats.org/drawingml/2006/main">
            <a:off x="440055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CANDIDATE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One manifest ID</a:t>
            </a:r>
          </a:p>
        </p:txBody>
      </p:sp>
      <p:sp>
        <p:nvSpPr>
          <p:cNvPr id="11" name="flow-node-4">
            <a:extLst xmlns:a="http://schemas.openxmlformats.org/drawingml/2006/main">
              <a:ext uri="{FF2B5EF4-FFF2-40B4-BE49-F238E27FC236}">
                <a16:creationId xmlns:a16="http://schemas.microsoft.com/office/drawing/2014/main" id="{0A41871F-C530-45B4-966E-FDBC6C0121EC}"/>
              </a:ext>
            </a:extLst>
          </p:cNvPr>
          <p:cNvSpPr>
            <a:spLocks xmlns:a="http://schemas.openxmlformats.org/drawingml/2006/main" noGrp="1"/>
          </p:cNvSpPr>
          <p:nvPr/>
        </p:nvSpPr>
        <p:spPr>
          <a:xfrm xmlns:a="http://schemas.openxmlformats.org/drawingml/2006/main">
            <a:off x="6257925"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GRADERS</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Code, model, human</a:t>
            </a:r>
          </a:p>
        </p:txBody>
      </p:sp>
      <p:sp>
        <p:nvSpPr>
          <p:cNvPr id="12" name="flow-node-5">
            <a:extLst xmlns:a="http://schemas.openxmlformats.org/drawingml/2006/main">
              <a:ext uri="{FF2B5EF4-FFF2-40B4-BE49-F238E27FC236}">
                <a16:creationId xmlns:a16="http://schemas.microsoft.com/office/drawing/2014/main" id="{1BDB8AA0-013A-481A-BA54-72FF29744639}"/>
              </a:ext>
            </a:extLst>
          </p:cNvPr>
          <p:cNvSpPr>
            <a:spLocks xmlns:a="http://schemas.openxmlformats.org/drawingml/2006/main" noGrp="1"/>
          </p:cNvSpPr>
          <p:nvPr/>
        </p:nvSpPr>
        <p:spPr>
          <a:xfrm xmlns:a="http://schemas.openxmlformats.org/drawingml/2006/main">
            <a:off x="811530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REPORT</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Pairs, slices, uncertainty</a:t>
            </a:r>
          </a:p>
        </p:txBody>
      </p:sp>
      <p:sp>
        <p:nvSpPr>
          <p:cNvPr id="13" name="flow-node-6">
            <a:extLst xmlns:a="http://schemas.openxmlformats.org/drawingml/2006/main">
              <a:ext uri="{FF2B5EF4-FFF2-40B4-BE49-F238E27FC236}">
                <a16:creationId xmlns:a16="http://schemas.microsoft.com/office/drawing/2014/main" id="{7FE7EE08-03F5-4838-825B-B05B5E4F2403}"/>
              </a:ext>
            </a:extLst>
          </p:cNvPr>
          <p:cNvSpPr>
            <a:spLocks xmlns:a="http://schemas.openxmlformats.org/drawingml/2006/main" noGrp="1"/>
          </p:cNvSpPr>
          <p:nvPr/>
        </p:nvSpPr>
        <p:spPr>
          <a:xfrm xmlns:a="http://schemas.openxmlformats.org/drawingml/2006/main">
            <a:off x="9972675" y="2095500"/>
            <a:ext cx="1562100" cy="1314450"/>
          </a:xfrm>
          <a:prstGeom xmlns:a="http://schemas.openxmlformats.org/drawingml/2006/main" prst="roundRect">
            <a:avLst>
              <a:gd name="adj" fmla="val 7246"/>
            </a:avLst>
          </a:prstGeom>
          <a:solidFill xmlns:a="http://schemas.openxmlformats.org/drawingml/2006/main">
            <a:srgbClr val="EAF2FF"/>
          </a:solidFill>
          <a:ln xmlns:a="http://schemas.openxmlformats.org/drawingml/2006/main" w="19050">
            <a:solidFill>
              <a:srgbClr val="3D8DFF"/>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GATE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Advance or iterate</a:t>
            </a:r>
          </a:p>
        </p:txBody>
      </p:sp>
      <p:sp>
        <p:nvSpPr>
          <p:cNvPr id="14" name="">
            <a:extLst xmlns:a="http://schemas.openxmlformats.org/drawingml/2006/main">
              <a:ext uri="{FF2B5EF4-FFF2-40B4-BE49-F238E27FC236}">
                <a16:creationId xmlns:a16="http://schemas.microsoft.com/office/drawing/2014/main" id="{41EAF221-6676-41EA-AF86-79BB8577CC2B}"/>
              </a:ext>
            </a:extLst>
          </p:cNvPr>
          <p:cNvSpPr>
            <a:spLocks xmlns:a="http://schemas.openxmlformats.org/drawingml/2006/main" noGrp="1"/>
          </p:cNvSpPr>
          <p:nvPr/>
        </p:nvSpPr>
        <p:spPr>
          <a:xfrm xmlns:a="http://schemas.openxmlformats.org/drawingml/2006/main">
            <a:off x="1524000" y="4095750"/>
            <a:ext cx="9144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2100" b="1" i="0">
                <a:solidFill>
                  <a:srgbClr val="000000"/>
                </a:solidFill>
                <a:latin typeface="Helvetica Neue"/>
                <a:ea typeface="Helvetica Neue"/>
                <a:cs typeface="Helvetica Neue"/>
              </a:defRPr>
            </a:pPr>
            <a:r>
              <a:rPr sz="2100" b="1" i="0">
                <a:solidFill>
                  <a:srgbClr val="000000"/>
                </a:solidFill>
                <a:latin typeface="Helvetica Neue"/>
                <a:ea typeface="Helvetica Neue"/>
                <a:cs typeface="Helvetica Neue"/>
              </a:rPr>
              <a:t>A score without dataset, runner, candidate, and grader versions is not reproducible evidence.</a:t>
            </a:r>
          </a:p>
        </p:txBody>
      </p:sp>
      <p:sp>
        <p:nvSpPr>
          <p:cNvPr id="15" name="">
            <a:extLst xmlns:a="http://schemas.openxmlformats.org/drawingml/2006/main">
              <a:ext uri="{FF2B5EF4-FFF2-40B4-BE49-F238E27FC236}">
                <a16:creationId xmlns:a16="http://schemas.microsoft.com/office/drawing/2014/main" id="{86E14F7B-162E-42EC-AA1B-3DEE38C04B94}"/>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6" name="">
            <a:extLst xmlns:a="http://schemas.openxmlformats.org/drawingml/2006/main">
              <a:ext uri="{FF2B5EF4-FFF2-40B4-BE49-F238E27FC236}">
                <a16:creationId xmlns:a16="http://schemas.microsoft.com/office/drawing/2014/main" id="{87FD6B01-262E-4363-BE99-87D4DBD34DD4}"/>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21</a:t>
            </a:r>
          </a:p>
        </p:txBody>
      </p:sp>
    </p:spTree>
    <p:extLst>
      <p:ext uri="{BB962C8B-B14F-4D97-AF65-F5344CB8AC3E}">
        <p14:creationId xmlns:p14="http://schemas.microsoft.com/office/powerpoint/2010/main" val="598297257"/>
      </p:ext>
    </p:extLst>
  </p:cSld>
</p:sld>
</file>

<file path=ppt/slides/slide2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30E6330E-6DF7-4728-BA5C-4021E45F2003}"/>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Offline evaluation: same decision, different unit</a:t>
            </a:r>
          </a:p>
        </p:txBody>
      </p:sp>
      <p:sp>
        <p:nvSpPr>
          <p:cNvPr id="2" name="lifecycle-rail-1">
            <a:extLst xmlns:a="http://schemas.openxmlformats.org/drawingml/2006/main">
              <a:ext uri="{FF2B5EF4-FFF2-40B4-BE49-F238E27FC236}">
                <a16:creationId xmlns:a16="http://schemas.microsoft.com/office/drawing/2014/main" id="{5FE5EABA-1D6A-4959-ABB7-8428DFB3D025}"/>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8A30341B-FAB2-4A64-93B7-335A83078710}"/>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08DFFF2D-395C-434E-8B29-D4DF0ABB8990}"/>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81DE258A-1C05-4E14-A236-E116832ED82D}"/>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3F8B522A-8A67-4302-AE53-3AD1F7F91153}"/>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4C5A9F49-8508-48A7-BDFB-019045858C22}"/>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7B7F17DA-7443-49BD-8445-810C4F942D8B}"/>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F575102E-4A66-4F77-A415-502659B53638}"/>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Offline element</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00113">
                <a:tc>
                  <a:txBody>
                    <a:bodyPr/>
                    <a:lstStyle/>
                    <a:p>
                      <a:r>
                        <a:rPr sz="1200" b="1"/>
                        <a:t>Replay</a:t>
                      </a:r>
                    </a:p>
                  </a:txBody>
                  <a:tcPr marL="91440" marR="91440" marT="45720" marB="45720">
                    <a:solidFill>
                      <a:srgbClr val="F1F2F4"/>
                    </a:solidFill>
                  </a:tcPr>
                </a:tc>
                <a:tc>
                  <a:txBody>
                    <a:bodyPr/>
                    <a:lstStyle/>
                    <a:p>
                      <a:r>
                        <a:rPr sz="1200"/>
                        <a:t>Held-out examples through serving transform</a:t>
                      </a:r>
                    </a:p>
                  </a:txBody>
                  <a:tcPr marL="91440" marR="91440" marT="45720" marB="45720"/>
                </a:tc>
                <a:tc>
                  <a:txBody>
                    <a:bodyPr/>
                    <a:lstStyle/>
                    <a:p>
                      <a:r>
                        <a:rPr sz="1200"/>
                        <a:t>Stored prompts through real context assembly</a:t>
                      </a:r>
                    </a:p>
                  </a:txBody>
                  <a:tcPr marL="91440" marR="91440" marT="45720" marB="45720"/>
                </a:tc>
                <a:tc>
                  <a:txBody>
                    <a:bodyPr/>
                    <a:lstStyle/>
                    <a:p>
                      <a:r>
                        <a:rPr sz="1200"/>
                        <a:t>Tasks through deterministic tools or sandbox</a:t>
                      </a:r>
                    </a:p>
                  </a:txBody>
                  <a:tcPr marL="91440" marR="91440" marT="45720" marB="45720"/>
                </a:tc>
              </a:tr>
              <a:tr h="900113">
                <a:tc>
                  <a:txBody>
                    <a:bodyPr/>
                    <a:lstStyle/>
                    <a:p>
                      <a:r>
                        <a:rPr sz="1200" b="1"/>
                        <a:t>Primary grader</a:t>
                      </a:r>
                    </a:p>
                  </a:txBody>
                  <a:tcPr marL="91440" marR="91440" marT="45720" marB="45720">
                    <a:solidFill>
                      <a:srgbClr val="F1F2F4"/>
                    </a:solidFill>
                  </a:tcPr>
                </a:tc>
                <a:tc>
                  <a:txBody>
                    <a:bodyPr/>
                    <a:lstStyle/>
                    <a:p>
                      <a:r>
                        <a:rPr sz="1200"/>
                        <a:t>Label metric, calibration, slice metric</a:t>
                      </a:r>
                    </a:p>
                  </a:txBody>
                  <a:tcPr marL="91440" marR="91440" marT="45720" marB="45720"/>
                </a:tc>
                <a:tc>
                  <a:txBody>
                    <a:bodyPr/>
                    <a:lstStyle/>
                    <a:p>
                      <a:r>
                        <a:rPr sz="1200"/>
                        <a:t>Exact checks + rubric or model grader</a:t>
                      </a:r>
                    </a:p>
                  </a:txBody>
                  <a:tcPr marL="91440" marR="91440" marT="45720" marB="45720"/>
                </a:tc>
                <a:tc>
                  <a:txBody>
                    <a:bodyPr/>
                    <a:lstStyle/>
                    <a:p>
                      <a:r>
                        <a:rPr sz="1200"/>
                        <a:t>Trace invariants + tool/argument + outcome graders</a:t>
                      </a:r>
                    </a:p>
                  </a:txBody>
                  <a:tcPr marL="91440" marR="91440" marT="45720" marB="45720"/>
                </a:tc>
              </a:tr>
              <a:tr h="900113">
                <a:tc>
                  <a:txBody>
                    <a:bodyPr/>
                    <a:lstStyle/>
                    <a:p>
                      <a:r>
                        <a:rPr sz="1200" b="1"/>
                        <a:t>Pairing</a:t>
                      </a:r>
                    </a:p>
                  </a:txBody>
                  <a:tcPr marL="91440" marR="91440" marT="45720" marB="45720">
                    <a:solidFill>
                      <a:srgbClr val="F1F2F4"/>
                    </a:solidFill>
                  </a:tcPr>
                </a:tc>
                <a:tc>
                  <a:txBody>
                    <a:bodyPr/>
                    <a:lstStyle/>
                    <a:p>
                      <a:r>
                        <a:rPr sz="1200"/>
                        <a:t>Same examples for baseline and candidate</a:t>
                      </a:r>
                    </a:p>
                  </a:txBody>
                  <a:tcPr marL="91440" marR="91440" marT="45720" marB="45720"/>
                </a:tc>
                <a:tc>
                  <a:txBody>
                    <a:bodyPr/>
                    <a:lstStyle/>
                    <a:p>
                      <a:r>
                        <a:rPr sz="1200"/>
                        <a:t>Same prompts and context snapshots</a:t>
                      </a:r>
                    </a:p>
                  </a:txBody>
                  <a:tcPr marL="91440" marR="91440" marT="45720" marB="45720"/>
                </a:tc>
                <a:tc>
                  <a:txBody>
                    <a:bodyPr/>
                    <a:lstStyle/>
                    <a:p>
                      <a:r>
                        <a:rPr sz="1200"/>
                        <a:t>Same initial state; compare path and outcome</a:t>
                      </a:r>
                    </a:p>
                  </a:txBody>
                  <a:tcPr marL="91440" marR="91440" marT="45720" marB="45720"/>
                </a:tc>
              </a:tr>
              <a:tr h="900113">
                <a:tc>
                  <a:txBody>
                    <a:bodyPr/>
                    <a:lstStyle/>
                    <a:p>
                      <a:r>
                        <a:rPr sz="1200" b="1"/>
                        <a:t>Characteristic blind spot</a:t>
                      </a:r>
                    </a:p>
                  </a:txBody>
                  <a:tcPr marL="91440" marR="91440" marT="45720" marB="45720">
                    <a:solidFill>
                      <a:srgbClr val="F1F2F4"/>
                    </a:solidFill>
                  </a:tcPr>
                </a:tc>
                <a:tc>
                  <a:txBody>
                    <a:bodyPr/>
                    <a:lstStyle/>
                    <a:p>
                      <a:r>
                        <a:rPr sz="1200"/>
                        <a:t>Aggregate hides cohort failure</a:t>
                      </a:r>
                    </a:p>
                  </a:txBody>
                  <a:tcPr marL="91440" marR="91440" marT="45720" marB="45720"/>
                </a:tc>
                <a:tc>
                  <a:txBody>
                    <a:bodyPr/>
                    <a:lstStyle/>
                    <a:p>
                      <a:r>
                        <a:rPr sz="1200"/>
                        <a:t>Response score hides retrieval failure</a:t>
                      </a:r>
                    </a:p>
                  </a:txBody>
                  <a:tcPr marL="91440" marR="91440" marT="45720" marB="45720"/>
                </a:tc>
                <a:tc>
                  <a:txBody>
                    <a:bodyPr/>
                    <a:lstStyle/>
                    <a:p>
                      <a:r>
                        <a:rPr sz="1200"/>
                        <a:t>Final answer hides unsafe or wasteful trajectory</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CD52E966-4425-4B35-BE0C-D28041170270}"/>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CFDB0A90-DE01-4414-921E-C140094FE59F}"/>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22</a:t>
            </a:r>
          </a:p>
        </p:txBody>
      </p:sp>
    </p:spTree>
    <p:extLst>
      <p:ext uri="{BB962C8B-B14F-4D97-AF65-F5344CB8AC3E}">
        <p14:creationId xmlns:p14="http://schemas.microsoft.com/office/powerpoint/2010/main" val="444524195"/>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7" name="Slide-Number-Placeholder-1-2">
            <a:extLst xmlns:a="http://schemas.openxmlformats.org/drawingml/2006/main">
              <a:ext uri="{FF2B5EF4-FFF2-40B4-BE49-F238E27FC236}">
                <a16:creationId xmlns:a16="http://schemas.microsoft.com/office/drawing/2014/main" id="{2CC471A3-ADE5-4E21-AF0C-E1F07D7D5888}"/>
              </a:ext>
            </a:extLst>
          </p:cNvPr>
          <p:cNvSpPr>
            <a:spLocks xmlns:a="http://schemas.openxmlformats.org/drawingml/2006/main" noGrp="1"/>
          </p:cNvSpPr>
          <p:nvPr/>
        </p:nvSpPr>
        <p:spPr>
          <a:xfrm xmlns:a="http://schemas.openxmlformats.org/drawingml/2006/main">
            <a:off x="11279219" y="6278594"/>
            <a:ext cx="519113"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23</a:t>
            </a:r>
          </a:p>
        </p:txBody>
      </p:sp>
      <p:sp>
        <p:nvSpPr>
          <p:cNvPr id="2" name="Title-2-3">
            <a:extLst xmlns:a="http://schemas.openxmlformats.org/drawingml/2006/main">
              <a:ext uri="{FF2B5EF4-FFF2-40B4-BE49-F238E27FC236}">
                <a16:creationId xmlns:a16="http://schemas.microsoft.com/office/drawing/2014/main" id="{12056447-A4C9-4B60-AEBE-B36A497D81A9}"/>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Agent traces expose where the path failed</a:t>
            </a:r>
          </a:p>
        </p:txBody>
      </p:sp>
      <p:sp>
        <p:nvSpPr>
          <p:cNvPr id="3" name="Content-Placeholder-9-4">
            <a:extLst xmlns:a="http://schemas.openxmlformats.org/drawingml/2006/main">
              <a:ext uri="{FF2B5EF4-FFF2-40B4-BE49-F238E27FC236}">
                <a16:creationId xmlns:a16="http://schemas.microsoft.com/office/drawing/2014/main" id="{715F7EB8-3BC2-4FC8-85D1-85B3B02D660F}"/>
              </a:ext>
            </a:extLst>
          </p:cNvPr>
          <p:cNvSpPr>
            <a:spLocks xmlns:a="http://schemas.openxmlformats.org/drawingml/2006/main" noGrp="1"/>
          </p:cNvSpPr>
          <p:nvPr/>
        </p:nvSpPr>
        <p:spPr>
          <a:xfrm xmlns:a="http://schemas.openxmlformats.org/drawingml/2006/main">
            <a:off x="393668" y="2031968"/>
            <a:ext cx="5537168" cy="1643063"/>
          </a:xfrm>
          <a:prstGeom xmlns:a="http://schemas.openxmlformats.org/drawingml/2006/main" prst="rect">
            <a:avLst/>
          </a:prstGeom>
        </p:spPr>
        <p:txBody>
          <a:bodyPr xmlns:a="http://schemas.openxmlformats.org/drawingml/2006/main" lIns="91440" tIns="45720" rIns="91440" bIns="45720"/>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Choose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Did the agent select the right tool, response, handoff, or escalation?</a:t>
            </a:r>
          </a:p>
        </p:txBody>
      </p:sp>
      <p:sp>
        <p:nvSpPr>
          <p:cNvPr id="4" name="Content-Placeholder-10-5">
            <a:extLst xmlns:a="http://schemas.openxmlformats.org/drawingml/2006/main">
              <a:ext uri="{FF2B5EF4-FFF2-40B4-BE49-F238E27FC236}">
                <a16:creationId xmlns:a16="http://schemas.microsoft.com/office/drawing/2014/main" id="{6AFCD0E8-52C8-470B-8075-0E603B1CF5E0}"/>
              </a:ext>
            </a:extLst>
          </p:cNvPr>
          <p:cNvSpPr>
            <a:spLocks xmlns:a="http://schemas.openxmlformats.org/drawingml/2006/main" noGrp="1"/>
          </p:cNvSpPr>
          <p:nvPr/>
        </p:nvSpPr>
        <p:spPr>
          <a:xfrm xmlns:a="http://schemas.openxmlformats.org/drawingml/2006/main">
            <a:off x="6256592" y="2031968"/>
            <a:ext cx="5537168" cy="1643063"/>
          </a:xfrm>
          <a:prstGeom xmlns:a="http://schemas.openxmlformats.org/drawingml/2006/main" prst="rect">
            <a:avLst/>
          </a:prstGeom>
        </p:spPr>
        <p:txBody>
          <a:bodyPr xmlns:a="http://schemas.openxmlformats.org/drawingml/2006/main" lIns="91440" tIns="45720" rIns="91440" bIns="45720"/>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Parameterize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Were tool arguments and extracted identifiers precise and authorized?</a:t>
            </a:r>
          </a:p>
        </p:txBody>
      </p:sp>
      <p:sp>
        <p:nvSpPr>
          <p:cNvPr id="5" name="Content-Placeholder-9-6">
            <a:extLst xmlns:a="http://schemas.openxmlformats.org/drawingml/2006/main">
              <a:ext uri="{FF2B5EF4-FFF2-40B4-BE49-F238E27FC236}">
                <a16:creationId xmlns:a16="http://schemas.microsoft.com/office/drawing/2014/main" id="{C518B9F6-7847-4530-B27E-99F648164768}"/>
              </a:ext>
            </a:extLst>
          </p:cNvPr>
          <p:cNvSpPr>
            <a:spLocks xmlns:a="http://schemas.openxmlformats.org/drawingml/2006/main" noGrp="1"/>
          </p:cNvSpPr>
          <p:nvPr/>
        </p:nvSpPr>
        <p:spPr>
          <a:xfrm xmlns:a="http://schemas.openxmlformats.org/drawingml/2006/main">
            <a:off x="393668" y="4016978"/>
            <a:ext cx="5537168" cy="1643158"/>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Continue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Were retries, state transitions, and handoffs justified?</a:t>
            </a:r>
          </a:p>
        </p:txBody>
      </p:sp>
      <p:sp>
        <p:nvSpPr>
          <p:cNvPr id="6" name="Content-Placeholder-10-7">
            <a:extLst xmlns:a="http://schemas.openxmlformats.org/drawingml/2006/main">
              <a:ext uri="{FF2B5EF4-FFF2-40B4-BE49-F238E27FC236}">
                <a16:creationId xmlns:a16="http://schemas.microsoft.com/office/drawing/2014/main" id="{1E2000FC-4D6D-4017-859B-69DBCFFEF30C}"/>
              </a:ext>
            </a:extLst>
          </p:cNvPr>
          <p:cNvSpPr>
            <a:spLocks xmlns:a="http://schemas.openxmlformats.org/drawingml/2006/main" noGrp="1"/>
          </p:cNvSpPr>
          <p:nvPr/>
        </p:nvSpPr>
        <p:spPr>
          <a:xfrm xmlns:a="http://schemas.openxmlformats.org/drawingml/2006/main">
            <a:off x="6256592" y="4016978"/>
            <a:ext cx="5537168" cy="1643158"/>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Stop</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Did the path end safely with the goal met or the human engaged?</a:t>
            </a:r>
          </a:p>
        </p:txBody>
      </p:sp>
    </p:spTree>
    <p:extLst>
      <p:ext uri="{BB962C8B-B14F-4D97-AF65-F5344CB8AC3E}">
        <p14:creationId xmlns:p14="http://schemas.microsoft.com/office/powerpoint/2010/main" val="1501685183"/>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sp>
        <p:nvSpPr>
          <p:cNvPr id="13" name="Slide-Number-Placeholder-3-2">
            <a:extLst xmlns:a="http://schemas.openxmlformats.org/drawingml/2006/main">
              <a:ext uri="{FF2B5EF4-FFF2-40B4-BE49-F238E27FC236}">
                <a16:creationId xmlns:a16="http://schemas.microsoft.com/office/drawing/2014/main" id="{04453F4A-982E-4E52-8328-26BA90056705}"/>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24</a:t>
            </a:r>
          </a:p>
        </p:txBody>
      </p:sp>
      <p:sp>
        <p:nvSpPr>
          <p:cNvPr id="2" name="Title-10-3">
            <a:extLst xmlns:a="http://schemas.openxmlformats.org/drawingml/2006/main">
              <a:ext uri="{FF2B5EF4-FFF2-40B4-BE49-F238E27FC236}">
                <a16:creationId xmlns:a16="http://schemas.microsoft.com/office/drawing/2014/main" id="{61DCD0D2-CFB2-4902-8920-D88B67334B8C}"/>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Use the cheapest grader that measures the claim</a:t>
            </a:r>
          </a:p>
        </p:txBody>
      </p:sp>
      <p:cxnSp>
        <p:nvCxnSpPr>
          <p:cNvPr id="15" name="Google-Shape-2259-p159-4"/>
          <p:cNvCxnSpPr/>
          <p:nvPr/>
        </p:nvCxnSpPr>
        <p:spPr>
          <a:xfrm xmlns:a="http://schemas.openxmlformats.org/drawingml/2006/main">
            <a:off x="337757" y="3373755"/>
            <a:ext cx="11460480" cy="286"/>
          </a:xfrm>
          <a:prstGeom xmlns:a="http://schemas.openxmlformats.org/drawingml/2006/main" prst="straightConnector1">
            <a:avLst/>
          </a:prstGeom>
          <a:ln xmlns:a="http://schemas.openxmlformats.org/drawingml/2006/main" w="9525">
            <a:solidFill>
              <a:srgbClr val="000000"/>
            </a:solidFill>
            <a:prstDash val="solid"/>
          </a:ln>
        </p:spPr>
      </p:cxnSp>
      <p:sp>
        <p:nvSpPr>
          <p:cNvPr id="4" name="Google-Shape-2260-p159-5">
            <a:extLst xmlns:a="http://schemas.openxmlformats.org/drawingml/2006/main">
              <a:ext uri="{FF2B5EF4-FFF2-40B4-BE49-F238E27FC236}">
                <a16:creationId xmlns:a16="http://schemas.microsoft.com/office/drawing/2014/main" id="{625A127C-0DA7-4EFF-83DE-3F7A71634BDA}"/>
              </a:ext>
            </a:extLst>
          </p:cNvPr>
          <p:cNvSpPr>
            <a:spLocks xmlns:a="http://schemas.openxmlformats.org/drawingml/2006/main" noGrp="1"/>
          </p:cNvSpPr>
          <p:nvPr/>
        </p:nvSpPr>
        <p:spPr>
          <a:xfrm xmlns:a="http://schemas.openxmlformats.org/drawingml/2006/main">
            <a:off x="337757" y="3320225"/>
            <a:ext cx="107061" cy="107061"/>
          </a:xfrm>
          <a:prstGeom xmlns:a="http://schemas.openxmlformats.org/drawingml/2006/main" prst="ellipse">
            <a:avLst/>
          </a:prstGeom>
          <a:solidFill xmlns:a="http://schemas.openxmlformats.org/drawingml/2006/main">
            <a:srgbClr val="000000"/>
          </a:solidFill>
        </p:spPr>
      </p:sp>
      <p:sp>
        <p:nvSpPr>
          <p:cNvPr id="5" name="Google-Shape-2261-p159-6">
            <a:extLst xmlns:a="http://schemas.openxmlformats.org/drawingml/2006/main">
              <a:ext uri="{FF2B5EF4-FFF2-40B4-BE49-F238E27FC236}">
                <a16:creationId xmlns:a16="http://schemas.microsoft.com/office/drawing/2014/main" id="{C620B43F-3178-4758-9134-61898883EA1C}"/>
              </a:ext>
            </a:extLst>
          </p:cNvPr>
          <p:cNvSpPr>
            <a:spLocks xmlns:a="http://schemas.openxmlformats.org/drawingml/2006/main" noGrp="1"/>
          </p:cNvSpPr>
          <p:nvPr/>
        </p:nvSpPr>
        <p:spPr>
          <a:xfrm xmlns:a="http://schemas.openxmlformats.org/drawingml/2006/main">
            <a:off x="4251770" y="3320225"/>
            <a:ext cx="107061" cy="107061"/>
          </a:xfrm>
          <a:prstGeom xmlns:a="http://schemas.openxmlformats.org/drawingml/2006/main" prst="ellipse">
            <a:avLst/>
          </a:prstGeom>
          <a:solidFill xmlns:a="http://schemas.openxmlformats.org/drawingml/2006/main">
            <a:srgbClr val="000000"/>
          </a:solidFill>
        </p:spPr>
      </p:sp>
      <p:sp>
        <p:nvSpPr>
          <p:cNvPr id="6" name="Google-Shape-2262-p159-7">
            <a:extLst xmlns:a="http://schemas.openxmlformats.org/drawingml/2006/main">
              <a:ext uri="{FF2B5EF4-FFF2-40B4-BE49-F238E27FC236}">
                <a16:creationId xmlns:a16="http://schemas.microsoft.com/office/drawing/2014/main" id="{3B91969B-917B-4334-B85A-DC1CD8DFE321}"/>
              </a:ext>
            </a:extLst>
          </p:cNvPr>
          <p:cNvSpPr>
            <a:spLocks xmlns:a="http://schemas.openxmlformats.org/drawingml/2006/main" noGrp="1"/>
          </p:cNvSpPr>
          <p:nvPr/>
        </p:nvSpPr>
        <p:spPr>
          <a:xfrm xmlns:a="http://schemas.openxmlformats.org/drawingml/2006/main">
            <a:off x="8176070" y="3320225"/>
            <a:ext cx="107061" cy="107061"/>
          </a:xfrm>
          <a:prstGeom xmlns:a="http://schemas.openxmlformats.org/drawingml/2006/main" prst="ellipse">
            <a:avLst/>
          </a:prstGeom>
          <a:solidFill xmlns:a="http://schemas.openxmlformats.org/drawingml/2006/main">
            <a:srgbClr val="000000"/>
          </a:solidFill>
        </p:spPr>
      </p:sp>
      <p:sp>
        <p:nvSpPr>
          <p:cNvPr id="7" name="Content-Placeholder-15-8">
            <a:extLst xmlns:a="http://schemas.openxmlformats.org/drawingml/2006/main">
              <a:ext uri="{FF2B5EF4-FFF2-40B4-BE49-F238E27FC236}">
                <a16:creationId xmlns:a16="http://schemas.microsoft.com/office/drawing/2014/main" id="{FBBBEF4F-CD2F-45B3-887D-EF6785D32BAF}"/>
              </a:ext>
            </a:extLst>
          </p:cNvPr>
          <p:cNvSpPr>
            <a:spLocks xmlns:a="http://schemas.openxmlformats.org/drawingml/2006/main" noGrp="1"/>
          </p:cNvSpPr>
          <p:nvPr/>
        </p:nvSpPr>
        <p:spPr>
          <a:xfrm xmlns:a="http://schemas.openxmlformats.org/drawingml/2006/main">
            <a:off x="39366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350" b="1">
                <a:solidFill>
                  <a:srgbClr val="3D8DFF"/>
                </a:solidFill>
                <a:latin typeface="Helvetica Neue"/>
                <a:ea typeface="Helvetica Neue"/>
                <a:cs typeface="Helvetica Neue"/>
              </a:rPr>
              <a:t>1 • CODE</a:t>
            </a:r>
          </a:p>
        </p:txBody>
      </p:sp>
      <p:sp>
        <p:nvSpPr>
          <p:cNvPr id="8" name="Content-Placeholder-15-9">
            <a:extLst xmlns:a="http://schemas.openxmlformats.org/drawingml/2006/main">
              <a:ext uri="{FF2B5EF4-FFF2-40B4-BE49-F238E27FC236}">
                <a16:creationId xmlns:a16="http://schemas.microsoft.com/office/drawing/2014/main" id="{ADCC4F2A-40DB-42DB-9612-2F4290898065}"/>
              </a:ext>
            </a:extLst>
          </p:cNvPr>
          <p:cNvSpPr>
            <a:spLocks xmlns:a="http://schemas.openxmlformats.org/drawingml/2006/main" noGrp="1"/>
          </p:cNvSpPr>
          <p:nvPr/>
        </p:nvSpPr>
        <p:spPr>
          <a:xfrm xmlns:a="http://schemas.openxmlformats.org/drawingml/2006/main">
            <a:off x="4294156"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350" b="1">
                <a:solidFill>
                  <a:srgbClr val="3D8DFF"/>
                </a:solidFill>
                <a:latin typeface="Helvetica Neue"/>
                <a:ea typeface="Helvetica Neue"/>
                <a:cs typeface="Helvetica Neue"/>
              </a:rPr>
              <a:t>2 • MODEL</a:t>
            </a:r>
          </a:p>
        </p:txBody>
      </p:sp>
      <p:sp>
        <p:nvSpPr>
          <p:cNvPr id="9" name="Content-Placeholder-15-10">
            <a:extLst xmlns:a="http://schemas.openxmlformats.org/drawingml/2006/main">
              <a:ext uri="{FF2B5EF4-FFF2-40B4-BE49-F238E27FC236}">
                <a16:creationId xmlns:a16="http://schemas.microsoft.com/office/drawing/2014/main" id="{6D9D2480-B77A-4CE1-AC11-EC2291CAA66B}"/>
              </a:ext>
            </a:extLst>
          </p:cNvPr>
          <p:cNvSpPr>
            <a:spLocks xmlns:a="http://schemas.openxmlformats.org/drawingml/2006/main" noGrp="1"/>
          </p:cNvSpPr>
          <p:nvPr/>
        </p:nvSpPr>
        <p:spPr>
          <a:xfrm xmlns:a="http://schemas.openxmlformats.org/drawingml/2006/main">
            <a:off x="822321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350" b="1">
                <a:solidFill>
                  <a:srgbClr val="3D8DFF"/>
                </a:solidFill>
                <a:latin typeface="Helvetica Neue"/>
                <a:ea typeface="Helvetica Neue"/>
                <a:cs typeface="Helvetica Neue"/>
              </a:rPr>
              <a:t>3 • HUMAN</a:t>
            </a:r>
          </a:p>
        </p:txBody>
      </p:sp>
      <p:sp>
        <p:nvSpPr>
          <p:cNvPr id="10" name="Text-Placeholder-16-11">
            <a:extLst xmlns:a="http://schemas.openxmlformats.org/drawingml/2006/main">
              <a:ext uri="{FF2B5EF4-FFF2-40B4-BE49-F238E27FC236}">
                <a16:creationId xmlns:a16="http://schemas.microsoft.com/office/drawing/2014/main" id="{81F23EB7-4081-44AE-BCCD-C23625DCA66F}"/>
              </a:ext>
            </a:extLst>
          </p:cNvPr>
          <p:cNvSpPr>
            <a:spLocks xmlns:a="http://schemas.openxmlformats.org/drawingml/2006/main" noGrp="1"/>
          </p:cNvSpPr>
          <p:nvPr/>
        </p:nvSpPr>
        <p:spPr>
          <a:xfrm xmlns:a="http://schemas.openxmlformats.org/drawingml/2006/main">
            <a:off x="4317111"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Rubric at scale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Pairwise or criteria-based judgment for nuanced language and outcomes.</a:t>
            </a:r>
          </a:p>
        </p:txBody>
      </p:sp>
      <p:sp>
        <p:nvSpPr>
          <p:cNvPr id="11" name="Text-Placeholder-16-12">
            <a:extLst xmlns:a="http://schemas.openxmlformats.org/drawingml/2006/main">
              <a:ext uri="{FF2B5EF4-FFF2-40B4-BE49-F238E27FC236}">
                <a16:creationId xmlns:a16="http://schemas.microsoft.com/office/drawing/2014/main" id="{026863EA-586A-4DA8-9DBC-11E3B79E050E}"/>
              </a:ext>
            </a:extLst>
          </p:cNvPr>
          <p:cNvSpPr>
            <a:spLocks xmlns:a="http://schemas.openxmlformats.org/drawingml/2006/main" noGrp="1"/>
          </p:cNvSpPr>
          <p:nvPr/>
        </p:nvSpPr>
        <p:spPr>
          <a:xfrm xmlns:a="http://schemas.openxmlformats.org/drawingml/2006/main">
            <a:off x="39985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Executable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Schema, field equality, tool arguments, citations, permissions, invariants.</a:t>
            </a:r>
          </a:p>
        </p:txBody>
      </p:sp>
      <p:sp>
        <p:nvSpPr>
          <p:cNvPr id="12" name="Text-Placeholder-16-13">
            <a:extLst xmlns:a="http://schemas.openxmlformats.org/drawingml/2006/main">
              <a:ext uri="{FF2B5EF4-FFF2-40B4-BE49-F238E27FC236}">
                <a16:creationId xmlns:a16="http://schemas.microsoft.com/office/drawing/2014/main" id="{DCFCD9C2-F6E0-4DE9-B04C-1D62166FC679}"/>
              </a:ext>
            </a:extLst>
          </p:cNvPr>
          <p:cNvSpPr>
            <a:spLocks xmlns:a="http://schemas.openxmlformats.org/drawingml/2006/main" noGrp="1"/>
          </p:cNvSpPr>
          <p:nvPr/>
        </p:nvSpPr>
        <p:spPr>
          <a:xfrm xmlns:a="http://schemas.openxmlformats.org/drawingml/2006/main">
            <a:off x="817787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Human calibration</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Experts define quality, settle ambiguity, and audit automated graders.</a:t>
            </a:r>
          </a:p>
        </p:txBody>
      </p:sp>
    </p:spTree>
    <p:extLst>
      <p:ext uri="{BB962C8B-B14F-4D97-AF65-F5344CB8AC3E}">
        <p14:creationId xmlns:p14="http://schemas.microsoft.com/office/powerpoint/2010/main" val="1156395533"/>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sp>
        <p:nvSpPr>
          <p:cNvPr id="13" name="Rounded-Rectangle-5-1">
            <a:extLst xmlns:a="http://schemas.openxmlformats.org/drawingml/2006/main">
              <a:ext uri="{FF2B5EF4-FFF2-40B4-BE49-F238E27FC236}">
                <a16:creationId xmlns:a16="http://schemas.microsoft.com/office/drawing/2014/main" id="{CD84EF13-9BE7-4D24-9355-215870023CE8}"/>
              </a:ext>
            </a:extLst>
          </p:cNvPr>
          <p:cNvSpPr>
            <a:spLocks xmlns:a="http://schemas.openxmlformats.org/drawingml/2006/main" noGrp="1"/>
          </p:cNvSpPr>
          <p:nvPr/>
        </p:nvSpPr>
        <p:spPr>
          <a:xfrm xmlns:a="http://schemas.openxmlformats.org/drawingml/2006/main">
            <a:off x="393668" y="3022568"/>
            <a:ext cx="3568732" cy="2971800"/>
          </a:xfrm>
          <a:prstGeom xmlns:a="http://schemas.openxmlformats.org/drawingml/2006/main" prst="roundRect">
            <a:avLst>
              <a:gd name="adj" fmla="val 2564"/>
            </a:avLst>
          </a:prstGeom>
          <a:solidFill xmlns:a="http://schemas.openxmlformats.org/drawingml/2006/main">
            <a:srgbClr val="F2F2F2"/>
          </a:solidFill>
        </p:spPr>
      </p:sp>
      <p:sp>
        <p:nvSpPr>
          <p:cNvPr id="2" name="Rounded-Rectangle-6-2">
            <a:extLst xmlns:a="http://schemas.openxmlformats.org/drawingml/2006/main">
              <a:ext uri="{FF2B5EF4-FFF2-40B4-BE49-F238E27FC236}">
                <a16:creationId xmlns:a16="http://schemas.microsoft.com/office/drawing/2014/main" id="{CCE14436-6702-40BB-8D50-AA72B60A68DE}"/>
              </a:ext>
            </a:extLst>
          </p:cNvPr>
          <p:cNvSpPr>
            <a:spLocks xmlns:a="http://schemas.openxmlformats.org/drawingml/2006/main" noGrp="1"/>
          </p:cNvSpPr>
          <p:nvPr/>
        </p:nvSpPr>
        <p:spPr>
          <a:xfrm xmlns:a="http://schemas.openxmlformats.org/drawingml/2006/main">
            <a:off x="4311682" y="3022568"/>
            <a:ext cx="3568732" cy="2971800"/>
          </a:xfrm>
          <a:prstGeom xmlns:a="http://schemas.openxmlformats.org/drawingml/2006/main" prst="roundRect">
            <a:avLst>
              <a:gd name="adj" fmla="val 2564"/>
            </a:avLst>
          </a:prstGeom>
          <a:solidFill xmlns:a="http://schemas.openxmlformats.org/drawingml/2006/main">
            <a:srgbClr val="F2F2F2"/>
          </a:solidFill>
        </p:spPr>
      </p:sp>
      <p:sp>
        <p:nvSpPr>
          <p:cNvPr id="3" name="Rounded-Rectangle-7-3">
            <a:extLst xmlns:a="http://schemas.openxmlformats.org/drawingml/2006/main">
              <a:ext uri="{FF2B5EF4-FFF2-40B4-BE49-F238E27FC236}">
                <a16:creationId xmlns:a16="http://schemas.microsoft.com/office/drawing/2014/main" id="{2EC6C5C4-5CF4-4B75-B41B-655D8472859B}"/>
              </a:ext>
            </a:extLst>
          </p:cNvPr>
          <p:cNvSpPr>
            <a:spLocks xmlns:a="http://schemas.openxmlformats.org/drawingml/2006/main" noGrp="1"/>
          </p:cNvSpPr>
          <p:nvPr/>
        </p:nvSpPr>
        <p:spPr>
          <a:xfrm xmlns:a="http://schemas.openxmlformats.org/drawingml/2006/main">
            <a:off x="8232267" y="3022568"/>
            <a:ext cx="3568732" cy="2971800"/>
          </a:xfrm>
          <a:prstGeom xmlns:a="http://schemas.openxmlformats.org/drawingml/2006/main" prst="roundRect">
            <a:avLst>
              <a:gd name="adj" fmla="val 2564"/>
            </a:avLst>
          </a:prstGeom>
          <a:solidFill xmlns:a="http://schemas.openxmlformats.org/drawingml/2006/main">
            <a:srgbClr val="F2F2F2"/>
          </a:solidFill>
        </p:spPr>
      </p:sp>
      <p:sp>
        <p:nvSpPr>
          <p:cNvPr id="4" name="Slide-Number-Placeholder-1-4">
            <a:extLst xmlns:a="http://schemas.openxmlformats.org/drawingml/2006/main">
              <a:ext uri="{FF2B5EF4-FFF2-40B4-BE49-F238E27FC236}">
                <a16:creationId xmlns:a16="http://schemas.microsoft.com/office/drawing/2014/main" id="{B483085B-C0E8-49CC-97D8-03A9C90990C6}"/>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25</a:t>
            </a:r>
          </a:p>
        </p:txBody>
      </p:sp>
      <p:sp>
        <p:nvSpPr>
          <p:cNvPr id="5" name="Title-2-5">
            <a:extLst xmlns:a="http://schemas.openxmlformats.org/drawingml/2006/main">
              <a:ext uri="{FF2B5EF4-FFF2-40B4-BE49-F238E27FC236}">
                <a16:creationId xmlns:a16="http://schemas.microsoft.com/office/drawing/2014/main" id="{319DFA08-3146-498B-99AD-13A093782A22}"/>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Separate three kinds of uncertainty</a:t>
            </a:r>
          </a:p>
        </p:txBody>
      </p:sp>
      <p:sp>
        <p:nvSpPr>
          <p:cNvPr id="6" name="Content-Placeholder-9-6">
            <a:extLst xmlns:a="http://schemas.openxmlformats.org/drawingml/2006/main">
              <a:ext uri="{FF2B5EF4-FFF2-40B4-BE49-F238E27FC236}">
                <a16:creationId xmlns:a16="http://schemas.microsoft.com/office/drawing/2014/main" id="{3592375A-863C-4BD5-AB30-3946BBD57E50}"/>
              </a:ext>
            </a:extLst>
          </p:cNvPr>
          <p:cNvSpPr>
            <a:spLocks xmlns:a="http://schemas.openxmlformats.org/drawingml/2006/main" noGrp="1"/>
          </p:cNvSpPr>
          <p:nvPr/>
        </p:nvSpPr>
        <p:spPr>
          <a:xfrm xmlns:a="http://schemas.openxmlformats.org/drawingml/2006/main">
            <a:off x="702374" y="4900613"/>
            <a:ext cx="2949607" cy="81915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Is the work representative?</a:t>
            </a:r>
          </a:p>
        </p:txBody>
      </p:sp>
      <p:sp>
        <p:nvSpPr>
          <p:cNvPr id="7" name="Content-Placeholder-10-7">
            <a:extLst xmlns:a="http://schemas.openxmlformats.org/drawingml/2006/main">
              <a:ext uri="{FF2B5EF4-FFF2-40B4-BE49-F238E27FC236}">
                <a16:creationId xmlns:a16="http://schemas.microsoft.com/office/drawing/2014/main" id="{705C9E69-C86A-4C0D-8607-5B683A8009EF}"/>
              </a:ext>
            </a:extLst>
          </p:cNvPr>
          <p:cNvSpPr>
            <a:spLocks xmlns:a="http://schemas.openxmlformats.org/drawingml/2006/main" noGrp="1"/>
          </p:cNvSpPr>
          <p:nvPr/>
        </p:nvSpPr>
        <p:spPr>
          <a:xfrm xmlns:a="http://schemas.openxmlformats.org/drawingml/2006/main">
            <a:off x="8541830" y="4900613"/>
            <a:ext cx="2949607" cy="81915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Does the evaluator agree?</a:t>
            </a:r>
          </a:p>
        </p:txBody>
      </p:sp>
      <p:sp>
        <p:nvSpPr>
          <p:cNvPr id="8" name="Content-Placeholder-11-8">
            <a:extLst xmlns:a="http://schemas.openxmlformats.org/drawingml/2006/main">
              <a:ext uri="{FF2B5EF4-FFF2-40B4-BE49-F238E27FC236}">
                <a16:creationId xmlns:a16="http://schemas.microsoft.com/office/drawing/2014/main" id="{2A834B51-930C-4927-80E3-78B436C1C3D0}"/>
              </a:ext>
            </a:extLst>
          </p:cNvPr>
          <p:cNvSpPr>
            <a:spLocks xmlns:a="http://schemas.openxmlformats.org/drawingml/2006/main" noGrp="1"/>
          </p:cNvSpPr>
          <p:nvPr/>
        </p:nvSpPr>
        <p:spPr>
          <a:xfrm xmlns:a="http://schemas.openxmlformats.org/drawingml/2006/main">
            <a:off x="4621244" y="4900613"/>
            <a:ext cx="2949607" cy="81915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Is the behavior stable?</a:t>
            </a:r>
          </a:p>
        </p:txBody>
      </p:sp>
      <p:sp>
        <p:nvSpPr>
          <p:cNvPr id="9" name="Content-Placeholder-9-9">
            <a:extLst xmlns:a="http://schemas.openxmlformats.org/drawingml/2006/main">
              <a:ext uri="{FF2B5EF4-FFF2-40B4-BE49-F238E27FC236}">
                <a16:creationId xmlns:a16="http://schemas.microsoft.com/office/drawing/2014/main" id="{0351091E-02CB-47C9-B826-73D830268BD9}"/>
              </a:ext>
            </a:extLst>
          </p:cNvPr>
          <p:cNvSpPr>
            <a:spLocks xmlns:a="http://schemas.openxmlformats.org/drawingml/2006/main" noGrp="1"/>
          </p:cNvSpPr>
          <p:nvPr/>
        </p:nvSpPr>
        <p:spPr>
          <a:xfrm xmlns:a="http://schemas.openxmlformats.org/drawingml/2006/main">
            <a:off x="702374" y="3429000"/>
            <a:ext cx="2940082" cy="1359313"/>
          </a:xfrm>
          <a:prstGeom xmlns:a="http://schemas.openxmlformats.org/drawingml/2006/main" prst="rect">
            <a:avLst/>
          </a:prstGeom>
        </p:spPr>
        <p:txBody>
          <a:bodyPr xmlns:a="http://schemas.openxmlformats.org/drawingml/2006/main" lIns="0" tIns="0" rIns="0" bIns="0" anchor="b">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3150" b="1">
                <a:solidFill>
                  <a:srgbClr val="000000"/>
                </a:solidFill>
                <a:latin typeface="Helvetica Neue"/>
                <a:ea typeface="Helvetica Neue"/>
                <a:cs typeface="Helvetica Neue"/>
              </a:rPr>
              <a:t>Cases</a:t>
            </a:r>
          </a:p>
        </p:txBody>
      </p:sp>
      <p:sp>
        <p:nvSpPr>
          <p:cNvPr id="10" name="Content-Placeholder-9-10">
            <a:extLst xmlns:a="http://schemas.openxmlformats.org/drawingml/2006/main">
              <a:ext uri="{FF2B5EF4-FFF2-40B4-BE49-F238E27FC236}">
                <a16:creationId xmlns:a16="http://schemas.microsoft.com/office/drawing/2014/main" id="{A9442AFD-1026-4ECE-84C6-2023CD05BC06}"/>
              </a:ext>
            </a:extLst>
          </p:cNvPr>
          <p:cNvSpPr>
            <a:spLocks xmlns:a="http://schemas.openxmlformats.org/drawingml/2006/main" noGrp="1"/>
          </p:cNvSpPr>
          <p:nvPr/>
        </p:nvSpPr>
        <p:spPr>
          <a:xfrm xmlns:a="http://schemas.openxmlformats.org/drawingml/2006/main">
            <a:off x="4612958" y="3429000"/>
            <a:ext cx="2940082" cy="1359313"/>
          </a:xfrm>
          <a:prstGeom xmlns:a="http://schemas.openxmlformats.org/drawingml/2006/main" prst="rect">
            <a:avLst/>
          </a:prstGeom>
        </p:spPr>
        <p:txBody>
          <a:bodyPr xmlns:a="http://schemas.openxmlformats.org/drawingml/2006/main" lIns="0" tIns="0" rIns="0" bIns="0" anchor="b">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3150" b="1">
                <a:solidFill>
                  <a:srgbClr val="000000"/>
                </a:solidFill>
                <a:latin typeface="Helvetica Neue"/>
                <a:ea typeface="Helvetica Neue"/>
                <a:cs typeface="Helvetica Neue"/>
              </a:rPr>
              <a:t>Runs</a:t>
            </a:r>
          </a:p>
        </p:txBody>
      </p:sp>
      <p:sp>
        <p:nvSpPr>
          <p:cNvPr id="11" name="Content-Placeholder-9-11">
            <a:extLst xmlns:a="http://schemas.openxmlformats.org/drawingml/2006/main">
              <a:ext uri="{FF2B5EF4-FFF2-40B4-BE49-F238E27FC236}">
                <a16:creationId xmlns:a16="http://schemas.microsoft.com/office/drawing/2014/main" id="{3E9B35A2-CC1A-4559-9D6F-91F14F50D747}"/>
              </a:ext>
            </a:extLst>
          </p:cNvPr>
          <p:cNvSpPr>
            <a:spLocks xmlns:a="http://schemas.openxmlformats.org/drawingml/2006/main" noGrp="1"/>
          </p:cNvSpPr>
          <p:nvPr/>
        </p:nvSpPr>
        <p:spPr>
          <a:xfrm xmlns:a="http://schemas.openxmlformats.org/drawingml/2006/main">
            <a:off x="8562404" y="3429000"/>
            <a:ext cx="2940082" cy="1359313"/>
          </a:xfrm>
          <a:prstGeom xmlns:a="http://schemas.openxmlformats.org/drawingml/2006/main" prst="rect">
            <a:avLst/>
          </a:prstGeom>
        </p:spPr>
        <p:txBody>
          <a:bodyPr xmlns:a="http://schemas.openxmlformats.org/drawingml/2006/main" lIns="0" tIns="0" rIns="0" bIns="0" anchor="b">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3150" b="1">
                <a:solidFill>
                  <a:srgbClr val="000000"/>
                </a:solidFill>
                <a:latin typeface="Helvetica Neue"/>
                <a:ea typeface="Helvetica Neue"/>
                <a:cs typeface="Helvetica Neue"/>
              </a:rPr>
              <a:t>Grades</a:t>
            </a:r>
          </a:p>
        </p:txBody>
      </p:sp>
      <p:sp>
        <p:nvSpPr>
          <p:cNvPr id="12" name="Content-Placeholder-15-12">
            <a:extLst xmlns:a="http://schemas.openxmlformats.org/drawingml/2006/main">
              <a:ext uri="{FF2B5EF4-FFF2-40B4-BE49-F238E27FC236}">
                <a16:creationId xmlns:a16="http://schemas.microsoft.com/office/drawing/2014/main" id="{D22F7F28-356C-475E-B44A-B0ECC6DFFBA8}"/>
              </a:ext>
            </a:extLst>
          </p:cNvPr>
          <p:cNvSpPr>
            <a:spLocks xmlns:a="http://schemas.openxmlformats.org/drawingml/2006/main" noGrp="1"/>
          </p:cNvSpPr>
          <p:nvPr/>
        </p:nvSpPr>
        <p:spPr>
          <a:xfrm xmlns:a="http://schemas.openxmlformats.org/drawingml/2006/main">
            <a:off x="393668" y="1138333"/>
            <a:ext cx="11404568" cy="1599438"/>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500" b="1">
                <a:solidFill>
                  <a:srgbClr val="3D8DFF"/>
                </a:solidFill>
                <a:latin typeface="Helvetica Neue"/>
                <a:ea typeface="Helvetica Neue"/>
                <a:cs typeface="Helvetica Neue"/>
              </a:rPr>
              <a:t>ONE SCORE CAN HIDE THREE DIFFERENT QUESTIONS</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725">
                <a:solidFill>
                  <a:srgbClr val="000000"/>
                </a:solidFill>
                <a:latin typeface="Helvetica Neue"/>
                <a:ea typeface="Helvetica Neue"/>
                <a:cs typeface="Helvetica Neue"/>
              </a:rPr>
              <a:t>The dataset samples possible work. The system samples possible behavior. The grader may sample possible judgment.</a:t>
            </a:r>
          </a:p>
        </p:txBody>
      </p:sp>
    </p:spTree>
    <p:extLst>
      <p:ext uri="{BB962C8B-B14F-4D97-AF65-F5344CB8AC3E}">
        <p14:creationId xmlns:p14="http://schemas.microsoft.com/office/powerpoint/2010/main" val="1658306814"/>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sp>
        <p:nvSpPr>
          <p:cNvPr id="10" name="Google-Shape-532-p58-2">
            <a:extLst xmlns:a="http://schemas.openxmlformats.org/drawingml/2006/main">
              <a:ext uri="{FF2B5EF4-FFF2-40B4-BE49-F238E27FC236}">
                <a16:creationId xmlns:a16="http://schemas.microsoft.com/office/drawing/2014/main" id="{CEBFF557-AF65-40B2-9FA1-D65F7FCD7673}"/>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26</a:t>
            </a:r>
          </a:p>
        </p:txBody>
      </p:sp>
      <p:sp>
        <p:nvSpPr>
          <p:cNvPr id="2" name="Google-Shape-533-p58-3">
            <a:extLst xmlns:a="http://schemas.openxmlformats.org/drawingml/2006/main">
              <a:ext uri="{FF2B5EF4-FFF2-40B4-BE49-F238E27FC236}">
                <a16:creationId xmlns:a16="http://schemas.microsoft.com/office/drawing/2014/main" id="{136466BD-5D83-406E-B743-619559F923D9}"/>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150" b="1">
                <a:solidFill>
                  <a:srgbClr val="000000"/>
                </a:solidFill>
                <a:latin typeface="Helvetica Neue"/>
                <a:ea typeface="Helvetica Neue"/>
                <a:cs typeface="Helvetica Neue"/>
              </a:rPr>
              <a:t>Offline blocks B before users</a:t>
            </a:r>
          </a:p>
        </p:txBody>
      </p:sp>
      <p:sp>
        <p:nvSpPr>
          <p:cNvPr id="3" name="Rounded-Rectangle-6-4">
            <a:extLst xmlns:a="http://schemas.openxmlformats.org/drawingml/2006/main">
              <a:ext uri="{FF2B5EF4-FFF2-40B4-BE49-F238E27FC236}">
                <a16:creationId xmlns:a16="http://schemas.microsoft.com/office/drawing/2014/main" id="{EB409CBE-751B-4FA3-B885-19FD423DFC77}"/>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A959863E-3EB8-407D-8233-D8359191B9D7}"/>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250" b="1">
                <a:solidFill>
                  <a:srgbClr val="000000"/>
                </a:solidFill>
                <a:latin typeface="Helvetica Neue"/>
                <a:ea typeface="Helvetica Neue"/>
                <a:cs typeface="Helvetica Neue"/>
              </a:rPr>
              <a:t>−25 pp critical</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Security containment falls from 90% to 65%.</a:t>
            </a:r>
          </a:p>
        </p:txBody>
      </p:sp>
      <p:sp>
        <p:nvSpPr>
          <p:cNvPr id="5" name="Rounded-Rectangle-8-6">
            <a:extLst xmlns:a="http://schemas.openxmlformats.org/drawingml/2006/main">
              <a:ext uri="{FF2B5EF4-FFF2-40B4-BE49-F238E27FC236}">
                <a16:creationId xmlns:a16="http://schemas.microsoft.com/office/drawing/2014/main" id="{59A37C38-39A7-45F8-8A46-69BE6464BA24}"/>
              </a:ext>
            </a:extLst>
          </p:cNvPr>
          <p:cNvSpPr>
            <a:spLocks xmlns:a="http://schemas.openxmlformats.org/drawingml/2006/main" noGrp="1"/>
          </p:cNvSpPr>
          <p:nvPr/>
        </p:nvSpPr>
        <p:spPr>
          <a:xfrm xmlns:a="http://schemas.openxmlformats.org/drawingml/2006/main">
            <a:off x="6264402" y="393668"/>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D37392B4-F0C3-49A6-808C-7A8188A8388C}"/>
              </a:ext>
            </a:extLst>
          </p:cNvPr>
          <p:cNvSpPr>
            <a:spLocks xmlns:a="http://schemas.openxmlformats.org/drawingml/2006/main" noGrp="1"/>
          </p:cNvSpPr>
          <p:nvPr/>
        </p:nvSpPr>
        <p:spPr>
          <a:xfrm xmlns:a="http://schemas.openxmlformats.org/drawingml/2006/main">
            <a:off x="6561677" y="688658"/>
            <a:ext cx="4986909" cy="1048417"/>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250" b="1">
                <a:solidFill>
                  <a:srgbClr val="000000"/>
                </a:solidFill>
                <a:latin typeface="Helvetica Neue"/>
                <a:ea typeface="Helvetica Neue"/>
                <a:cs typeface="Helvetica Neue"/>
              </a:rPr>
              <a:t>+4 pp overall</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Candidate B improves average task success.</a:t>
            </a:r>
          </a:p>
        </p:txBody>
      </p:sp>
      <p:sp>
        <p:nvSpPr>
          <p:cNvPr id="7" name="Rounded-Rectangle-1-8">
            <a:extLst xmlns:a="http://schemas.openxmlformats.org/drawingml/2006/main">
              <a:ext uri="{FF2B5EF4-FFF2-40B4-BE49-F238E27FC236}">
                <a16:creationId xmlns:a16="http://schemas.microsoft.com/office/drawing/2014/main" id="{4D40D5BA-5384-4CBA-BC6D-390EBD3E0EAE}"/>
              </a:ext>
            </a:extLst>
          </p:cNvPr>
          <p:cNvSpPr>
            <a:spLocks xmlns:a="http://schemas.openxmlformats.org/drawingml/2006/main" noGrp="1"/>
          </p:cNvSpPr>
          <p:nvPr/>
        </p:nvSpPr>
        <p:spPr>
          <a:xfrm xmlns:a="http://schemas.openxmlformats.org/drawingml/2006/main">
            <a:off x="6264402" y="438150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C64A32D4-8B67-48C5-B29C-4454480D2D6C}"/>
              </a:ext>
            </a:extLst>
          </p:cNvPr>
          <p:cNvSpPr>
            <a:spLocks xmlns:a="http://schemas.openxmlformats.org/drawingml/2006/main" noGrp="1"/>
          </p:cNvSpPr>
          <p:nvPr/>
        </p:nvSpPr>
        <p:spPr>
          <a:xfrm xmlns:a="http://schemas.openxmlformats.org/drawingml/2006/main">
            <a:off x="6561677" y="4676489"/>
            <a:ext cx="4986909" cy="1048417"/>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250" b="1">
                <a:solidFill>
                  <a:srgbClr val="B63838"/>
                </a:solidFill>
                <a:latin typeface="Helvetica Neue"/>
                <a:ea typeface="Helvetica Neue"/>
                <a:cs typeface="Helvetica Neue"/>
              </a:rPr>
              <a:t>REJECT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The offline invariant blocks staged release.</a:t>
            </a:r>
          </a:p>
        </p:txBody>
      </p:sp>
      <p:graphicFrame>
        <p:nvGraphicFramePr>
          <p:cNvPr id="18" name="Chart"/>
          <p:cNvGraphicFramePr/>
          <p:nvPr/>
        </p:nvGraphicFramePr>
        <p:xfrm>
          <a:off xmlns:a="http://schemas.openxmlformats.org/drawingml/2006/main" x="408718" y="1054132"/>
          <a:ext xmlns:a="http://schemas.openxmlformats.org/drawingml/2006/main" cx="5124164" cy="5452015"/>
        </p:xfrm>
        <a:graphic xmlns:a="http://schemas.openxmlformats.org/drawingml/2006/main">
          <a:graphicData uri="http://schemas.openxmlformats.org/drawingml/2006/chart">
            <c:chart xmlns:r="http://schemas.openxmlformats.org/officeDocument/2006/relationships" xmlns:c="http://schemas.openxmlformats.org/drawingml/2006/chart" r:id="R0aba43ae13c8457d"/>
          </a:graphicData>
        </a:graphic>
      </p:graphicFrame>
    </p:spTree>
    <p:extLst>
      <p:ext uri="{BB962C8B-B14F-4D97-AF65-F5344CB8AC3E}">
        <p14:creationId xmlns:p14="http://schemas.microsoft.com/office/powerpoint/2010/main" val="1211149787"/>
      </p:ext>
    </p:extLst>
  </p:cSld>
</p:sld>
</file>

<file path=ppt/slides/slide2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3B2C9381-419A-40A3-B04A-1C0583B94064}"/>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Error analysis chooses the intervention</a:t>
            </a:r>
          </a:p>
        </p:txBody>
      </p:sp>
      <p:sp>
        <p:nvSpPr>
          <p:cNvPr id="2" name="lifecycle-rail-1">
            <a:extLst xmlns:a="http://schemas.openxmlformats.org/drawingml/2006/main">
              <a:ext uri="{FF2B5EF4-FFF2-40B4-BE49-F238E27FC236}">
                <a16:creationId xmlns:a16="http://schemas.microsoft.com/office/drawing/2014/main" id="{E7FBFD1A-9778-40A4-896D-CF1DA47EF602}"/>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21BBDC76-B69C-4075-8230-BA596ED62863}"/>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0C332B18-CDD6-44F5-9CD8-A9A19E384039}"/>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817B8323-4506-4CB3-BDD7-14A0E8ED8D58}"/>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2E8ED410-2B7E-426C-8CDC-8F896CEA4B8D}"/>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A771E662-AAB3-465D-962D-3D15309E8542}"/>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A6831CF6-614C-4F43-BE2E-AC3ED2232170}"/>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4745C5A1-E70A-4F89-A37F-71E08B10DF20}"/>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286000"/>
                <a:gridCol w="2381250"/>
                <a:gridCol w="2952750"/>
                <a:gridCol w="3009900"/>
              </a:tblGrid>
              <a:tr h="495300">
                <a:tc>
                  <a:txBody>
                    <a:bodyPr/>
                    <a:lstStyle/>
                    <a:p>
                      <a:r>
                        <a:rPr sz="1275" b="1">
                          <a:solidFill>
                            <a:srgbClr val="FFFFFF"/>
                          </a:solidFill>
                        </a:rPr>
                        <a:t>Observed failure</a:t>
                      </a:r>
                    </a:p>
                  </a:txBody>
                  <a:tcPr marL="91440" marR="91440" marT="45720" marB="45720">
                    <a:solidFill>
                      <a:srgbClr val="000000"/>
                    </a:solidFill>
                  </a:tcPr>
                </a:tc>
                <a:tc>
                  <a:txBody>
                    <a:bodyPr/>
                    <a:lstStyle/>
                    <a:p>
                      <a:r>
                        <a:rPr sz="1275" b="1">
                          <a:solidFill>
                            <a:srgbClr val="FFFFFF"/>
                          </a:solidFill>
                        </a:rPr>
                        <a:t>LIKELY LAYER</a:t>
                      </a:r>
                    </a:p>
                  </a:txBody>
                  <a:tcPr marL="91440" marR="91440" marT="45720" marB="45720">
                    <a:solidFill>
                      <a:srgbClr val="000000"/>
                    </a:solidFill>
                  </a:tcPr>
                </a:tc>
                <a:tc>
                  <a:txBody>
                    <a:bodyPr/>
                    <a:lstStyle/>
                    <a:p>
                      <a:r>
                        <a:rPr sz="1275" b="1">
                          <a:solidFill>
                            <a:srgbClr val="FFFFFF"/>
                          </a:solidFill>
                        </a:rPr>
                        <a:t>FIRST CHANGE</a:t>
                      </a:r>
                    </a:p>
                  </a:txBody>
                  <a:tcPr marL="91440" marR="91440" marT="45720" marB="45720">
                    <a:solidFill>
                      <a:srgbClr val="000000"/>
                    </a:solidFill>
                  </a:tcPr>
                </a:tc>
                <a:tc>
                  <a:txBody>
                    <a:bodyPr/>
                    <a:lstStyle/>
                    <a:p>
                      <a:r>
                        <a:rPr sz="1275" b="1">
                          <a:solidFill>
                            <a:srgbClr val="FFFFFF"/>
                          </a:solidFill>
                        </a:rPr>
                        <a:t>RERUN</a:t>
                      </a:r>
                    </a:p>
                  </a:txBody>
                  <a:tcPr marL="91440" marR="91440" marT="45720" marB="45720">
                    <a:solidFill>
                      <a:srgbClr val="000000"/>
                    </a:solidFill>
                  </a:tcPr>
                </a:tc>
              </a:tr>
              <a:tr h="720090">
                <a:tc>
                  <a:txBody>
                    <a:bodyPr/>
                    <a:lstStyle/>
                    <a:p>
                      <a:r>
                        <a:rPr sz="1200" b="1"/>
                        <a:t>Malformed structure</a:t>
                      </a:r>
                    </a:p>
                  </a:txBody>
                  <a:tcPr marL="91440" marR="91440" marT="45720" marB="45720">
                    <a:solidFill>
                      <a:srgbClr val="F1F2F4"/>
                    </a:solidFill>
                  </a:tcPr>
                </a:tc>
                <a:tc>
                  <a:txBody>
                    <a:bodyPr/>
                    <a:lstStyle/>
                    <a:p>
                      <a:r>
                        <a:rPr sz="1200"/>
                        <a:t>Output contract</a:t>
                      </a:r>
                    </a:p>
                  </a:txBody>
                  <a:tcPr marL="91440" marR="91440" marT="45720" marB="45720"/>
                </a:tc>
                <a:tc>
                  <a:txBody>
                    <a:bodyPr/>
                    <a:lstStyle/>
                    <a:p>
                      <a:r>
                        <a:rPr sz="1200"/>
                        <a:t>Schema / constrained output</a:t>
                      </a:r>
                    </a:p>
                  </a:txBody>
                  <a:tcPr marL="91440" marR="91440" marT="45720" marB="45720"/>
                </a:tc>
                <a:tc>
                  <a:txBody>
                    <a:bodyPr/>
                    <a:lstStyle/>
                    <a:p>
                      <a:r>
                        <a:rPr sz="1200"/>
                        <a:t>Failing cases + full regression gate</a:t>
                      </a:r>
                    </a:p>
                  </a:txBody>
                  <a:tcPr marL="91440" marR="91440" marT="45720" marB="45720"/>
                </a:tc>
              </a:tr>
              <a:tr h="720090">
                <a:tc>
                  <a:txBody>
                    <a:bodyPr/>
                    <a:lstStyle/>
                    <a:p>
                      <a:r>
                        <a:rPr sz="1200" b="1"/>
                        <a:t>Missing policy context</a:t>
                      </a:r>
                    </a:p>
                  </a:txBody>
                  <a:tcPr marL="91440" marR="91440" marT="45720" marB="45720">
                    <a:solidFill>
                      <a:srgbClr val="F1F2F4"/>
                    </a:solidFill>
                  </a:tcPr>
                </a:tc>
                <a:tc>
                  <a:txBody>
                    <a:bodyPr/>
                    <a:lstStyle/>
                    <a:p>
                      <a:r>
                        <a:rPr sz="1200"/>
                        <a:t>Retrieval / context</a:t>
                      </a:r>
                    </a:p>
                  </a:txBody>
                  <a:tcPr marL="91440" marR="91440" marT="45720" marB="45720"/>
                </a:tc>
                <a:tc>
                  <a:txBody>
                    <a:bodyPr/>
                    <a:lstStyle/>
                    <a:p>
                      <a:r>
                        <a:rPr sz="1200"/>
                        <a:t>Fix source, query, or context assembly</a:t>
                      </a:r>
                    </a:p>
                  </a:txBody>
                  <a:tcPr marL="91440" marR="91440" marT="45720" marB="45720"/>
                </a:tc>
                <a:tc>
                  <a:txBody>
                    <a:bodyPr/>
                    <a:lstStyle/>
                    <a:p>
                      <a:r>
                        <a:rPr sz="1200"/>
                        <a:t>Context checks + end-to-end cases</a:t>
                      </a:r>
                    </a:p>
                  </a:txBody>
                  <a:tcPr marL="91440" marR="91440" marT="45720" marB="45720"/>
                </a:tc>
              </a:tr>
              <a:tr h="720090">
                <a:tc>
                  <a:txBody>
                    <a:bodyPr/>
                    <a:lstStyle/>
                    <a:p>
                      <a:r>
                        <a:rPr sz="1200" b="1"/>
                        <a:t>Wrong tool argument</a:t>
                      </a:r>
                    </a:p>
                  </a:txBody>
                  <a:tcPr marL="91440" marR="91440" marT="45720" marB="45720">
                    <a:solidFill>
                      <a:srgbClr val="F1F2F4"/>
                    </a:solidFill>
                  </a:tcPr>
                </a:tc>
                <a:tc>
                  <a:txBody>
                    <a:bodyPr/>
                    <a:lstStyle/>
                    <a:p>
                      <a:r>
                        <a:rPr sz="1200"/>
                        <a:t>Extraction / tool interface</a:t>
                      </a:r>
                    </a:p>
                  </a:txBody>
                  <a:tcPr marL="91440" marR="91440" marT="45720" marB="45720"/>
                </a:tc>
                <a:tc>
                  <a:txBody>
                    <a:bodyPr/>
                    <a:lstStyle/>
                    <a:p>
                      <a:r>
                        <a:rPr sz="1200"/>
                        <a:t>Schema, parser, prompt, or validation</a:t>
                      </a:r>
                    </a:p>
                  </a:txBody>
                  <a:tcPr marL="91440" marR="91440" marT="45720" marB="45720"/>
                </a:tc>
                <a:tc>
                  <a:txBody>
                    <a:bodyPr/>
                    <a:lstStyle/>
                    <a:p>
                      <a:r>
                        <a:rPr sz="1200"/>
                        <a:t>Argument grader + trajectory suite</a:t>
                      </a:r>
                    </a:p>
                  </a:txBody>
                  <a:tcPr marL="91440" marR="91440" marT="45720" marB="45720"/>
                </a:tc>
              </a:tr>
              <a:tr h="720090">
                <a:tc>
                  <a:txBody>
                    <a:bodyPr/>
                    <a:lstStyle/>
                    <a:p>
                      <a:r>
                        <a:rPr sz="1200" b="1"/>
                        <a:t>Forbidden action</a:t>
                      </a:r>
                    </a:p>
                  </a:txBody>
                  <a:tcPr marL="91440" marR="91440" marT="45720" marB="45720">
                    <a:solidFill>
                      <a:srgbClr val="F1F2F4"/>
                    </a:solidFill>
                  </a:tcPr>
                </a:tc>
                <a:tc>
                  <a:txBody>
                    <a:bodyPr/>
                    <a:lstStyle/>
                    <a:p>
                      <a:r>
                        <a:rPr sz="1200"/>
                        <a:t>Permissions / guardrails</a:t>
                      </a:r>
                    </a:p>
                  </a:txBody>
                  <a:tcPr marL="91440" marR="91440" marT="45720" marB="45720"/>
                </a:tc>
                <a:tc>
                  <a:txBody>
                    <a:bodyPr/>
                    <a:lstStyle/>
                    <a:p>
                      <a:r>
                        <a:rPr sz="1200"/>
                        <a:t>Deny capability or require approval</a:t>
                      </a:r>
                    </a:p>
                  </a:txBody>
                  <a:tcPr marL="91440" marR="91440" marT="45720" marB="45720"/>
                </a:tc>
                <a:tc>
                  <a:txBody>
                    <a:bodyPr/>
                    <a:lstStyle/>
                    <a:p>
                      <a:r>
                        <a:rPr sz="1200"/>
                        <a:t>Invariant + adversarial suite</a:t>
                      </a:r>
                    </a:p>
                  </a:txBody>
                  <a:tcPr marL="91440" marR="91440" marT="45720" marB="45720"/>
                </a:tc>
              </a:tr>
              <a:tr h="720090">
                <a:tc>
                  <a:txBody>
                    <a:bodyPr/>
                    <a:lstStyle/>
                    <a:p>
                      <a:r>
                        <a:rPr sz="1200" b="1"/>
                        <a:t>Stable behavior gap</a:t>
                      </a:r>
                    </a:p>
                  </a:txBody>
                  <a:tcPr marL="91440" marR="91440" marT="45720" marB="45720">
                    <a:solidFill>
                      <a:srgbClr val="F1F2F4"/>
                    </a:solidFill>
                  </a:tcPr>
                </a:tc>
                <a:tc>
                  <a:txBody>
                    <a:bodyPr/>
                    <a:lstStyle/>
                    <a:p>
                      <a:r>
                        <a:rPr sz="1200"/>
                        <a:t>Model behavior</a:t>
                      </a:r>
                    </a:p>
                  </a:txBody>
                  <a:tcPr marL="91440" marR="91440" marT="45720" marB="45720"/>
                </a:tc>
                <a:tc>
                  <a:txBody>
                    <a:bodyPr/>
                    <a:lstStyle/>
                    <a:p>
                      <a:r>
                        <a:rPr sz="1200"/>
                        <a:t>Prompt, examples, or fine-tuning</a:t>
                      </a:r>
                    </a:p>
                  </a:txBody>
                  <a:tcPr marL="91440" marR="91440" marT="45720" marB="45720"/>
                </a:tc>
                <a:tc>
                  <a:txBody>
                    <a:bodyPr/>
                    <a:lstStyle/>
                    <a:p>
                      <a:r>
                        <a:rPr sz="1200"/>
                        <a:t>Full paired offline gate</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E9642C1A-AF72-4F39-A57B-5D0D7B48387E}"/>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94FDDD73-2E80-4846-9DDD-7C414D2ADF93}"/>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27</a:t>
            </a:r>
          </a:p>
        </p:txBody>
      </p:sp>
    </p:spTree>
    <p:extLst>
      <p:ext uri="{BB962C8B-B14F-4D97-AF65-F5344CB8AC3E}">
        <p14:creationId xmlns:p14="http://schemas.microsoft.com/office/powerpoint/2010/main" val="1393436915"/>
      </p:ext>
    </p:extLst>
  </p:cSld>
</p:sld>
</file>

<file path=ppt/slides/slide2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1DE4F25F-5290-4957-B38B-AF2CEBAEBF28}"/>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5 OF 8</a:t>
            </a:r>
          </a:p>
        </p:txBody>
      </p:sp>
      <p:sp>
        <p:nvSpPr>
          <p:cNvPr id="2" name="">
            <a:extLst xmlns:a="http://schemas.openxmlformats.org/drawingml/2006/main">
              <a:ext uri="{FF2B5EF4-FFF2-40B4-BE49-F238E27FC236}">
                <a16:creationId xmlns:a16="http://schemas.microsoft.com/office/drawing/2014/main" id="{AE4E817E-945F-409F-92E3-6E0ED47F16DB}"/>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5 — Gate and stage the release</a:t>
            </a:r>
          </a:p>
        </p:txBody>
      </p:sp>
      <p:sp>
        <p:nvSpPr>
          <p:cNvPr id="3" name="">
            <a:extLst xmlns:a="http://schemas.openxmlformats.org/drawingml/2006/main">
              <a:ext uri="{FF2B5EF4-FFF2-40B4-BE49-F238E27FC236}">
                <a16:creationId xmlns:a16="http://schemas.microsoft.com/office/drawing/2014/main" id="{E9634C34-EA05-4E8A-8A98-C4E9A145A232}"/>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7AD61DFA-4BBA-40D9-910D-76824FFC21C3}"/>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09F5F836-16DC-4700-B277-55F8B000FE29}"/>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F6474C7C-8805-414A-B5FC-3D93412CB836}"/>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AECA7A89-BE9A-43B9-BD88-5BEEF5BBEE6C}"/>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04461311-FCF2-4D73-858D-5E777C1C7B75}"/>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150CBF2A-DD0C-4035-9560-4ADD7B056EC5}"/>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D3CC60C4-33CD-462B-BE83-DEC082AADD70}"/>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451C736D-0AE1-429E-91C1-AC3DDC30A70A}"/>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DB0F2046-B84E-4F92-B814-0EE40819DE91}"/>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7B30BDC7-AB9A-4CE8-83F5-4E712339EEB5}"/>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E03AF3BA-0F81-4DD0-8890-24961FD576D6}"/>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A9E17897-91A7-4280-A201-F851D080C24C}"/>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88A52DA6-0E37-4CE7-B038-98D26236E326}"/>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40E1C2DF-F67E-4711-89D2-73970AABE402}"/>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05</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STAGE</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6143756A-50F1-40F9-A965-3376933B0611}"/>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86ECE06D-BC34-4A9A-BC0D-4BDB43D97B38}"/>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CA25FEBA-94FA-40E0-9544-6EB8135A3091}"/>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663E601F-1052-4BD3-8D37-9243A4D02183}"/>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Offline evidence earns a controlled experiment—not unrestricted production.</a:t>
            </a:r>
          </a:p>
        </p:txBody>
      </p:sp>
      <p:sp>
        <p:nvSpPr>
          <p:cNvPr id="22" name="">
            <a:extLst xmlns:a="http://schemas.openxmlformats.org/drawingml/2006/main">
              <a:ext uri="{FF2B5EF4-FFF2-40B4-BE49-F238E27FC236}">
                <a16:creationId xmlns:a16="http://schemas.microsoft.com/office/drawing/2014/main" id="{37723312-B8ED-4535-A347-5D10EB8F5590}"/>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F32DF2AC-8E81-42E0-A663-CDEB190174A0}"/>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28</a:t>
            </a:r>
          </a:p>
        </p:txBody>
      </p:sp>
    </p:spTree>
    <p:extLst>
      <p:ext uri="{BB962C8B-B14F-4D97-AF65-F5344CB8AC3E}">
        <p14:creationId xmlns:p14="http://schemas.microsoft.com/office/powerpoint/2010/main" val="48150579"/>
      </p:ext>
    </p:extLst>
  </p:cSld>
</p:sld>
</file>

<file path=ppt/slides/slide2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B7FD1EA3-E17A-4860-B16F-479EC720C8F3}"/>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A release gate joins evidence to an action</a:t>
            </a:r>
          </a:p>
        </p:txBody>
      </p:sp>
      <p:sp>
        <p:nvSpPr>
          <p:cNvPr id="2" name="lifecycle-rail-1">
            <a:extLst xmlns:a="http://schemas.openxmlformats.org/drawingml/2006/main">
              <a:ext uri="{FF2B5EF4-FFF2-40B4-BE49-F238E27FC236}">
                <a16:creationId xmlns:a16="http://schemas.microsoft.com/office/drawing/2014/main" id="{1311613A-3FC7-4B1B-8FD0-B56DBCC33A08}"/>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0F31D158-781D-4306-9B70-6023EFE67DF2}"/>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698A4A13-FCC5-4770-B03B-429592F3F7D2}"/>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4BA1CC75-E5AF-40AE-BFC6-E4A90D1FF992}"/>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65FED882-E5C2-4741-9570-2AE560C92135}"/>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6227644E-7495-4662-9DE4-814EFF59F3A5}"/>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27C62348-CAF8-4C96-AFB3-60A3C0AC26FC}"/>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F00EAEB3-C3A1-48FC-A420-3455C6178B9E}"/>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95500"/>
                <a:gridCol w="2952750"/>
                <a:gridCol w="2724150"/>
                <a:gridCol w="2857500"/>
              </a:tblGrid>
              <a:tr h="495300">
                <a:tc>
                  <a:txBody>
                    <a:bodyPr/>
                    <a:lstStyle/>
                    <a:p>
                      <a:r>
                        <a:rPr sz="1275" b="1">
                          <a:solidFill>
                            <a:srgbClr val="FFFFFF"/>
                          </a:solidFill>
                        </a:rPr>
                        <a:t>Gate dimension</a:t>
                      </a:r>
                    </a:p>
                  </a:txBody>
                  <a:tcPr marL="91440" marR="91440" marT="45720" marB="45720">
                    <a:solidFill>
                      <a:srgbClr val="000000"/>
                    </a:solidFill>
                  </a:tcPr>
                </a:tc>
                <a:tc>
                  <a:txBody>
                    <a:bodyPr/>
                    <a:lstStyle/>
                    <a:p>
                      <a:r>
                        <a:rPr sz="1275" b="1">
                          <a:solidFill>
                            <a:srgbClr val="FFFFFF"/>
                          </a:solidFill>
                        </a:rPr>
                        <a:t>EVIDENCE</a:t>
                      </a:r>
                    </a:p>
                  </a:txBody>
                  <a:tcPr marL="91440" marR="91440" marT="45720" marB="45720">
                    <a:solidFill>
                      <a:srgbClr val="000000"/>
                    </a:solidFill>
                  </a:tcPr>
                </a:tc>
                <a:tc>
                  <a:txBody>
                    <a:bodyPr/>
                    <a:lstStyle/>
                    <a:p>
                      <a:r>
                        <a:rPr sz="1275" b="1">
                          <a:solidFill>
                            <a:srgbClr val="FFFFFF"/>
                          </a:solidFill>
                        </a:rPr>
                        <a:t>THRESHOLD</a:t>
                      </a:r>
                    </a:p>
                  </a:txBody>
                  <a:tcPr marL="91440" marR="91440" marT="45720" marB="45720">
                    <a:solidFill>
                      <a:srgbClr val="000000"/>
                    </a:solidFill>
                  </a:tcPr>
                </a:tc>
                <a:tc>
                  <a:txBody>
                    <a:bodyPr/>
                    <a:lstStyle/>
                    <a:p>
                      <a:r>
                        <a:rPr sz="1275" b="1">
                          <a:solidFill>
                            <a:srgbClr val="FFFFFF"/>
                          </a:solidFill>
                        </a:rPr>
                        <a:t>ACTION IF FAILED</a:t>
                      </a:r>
                    </a:p>
                  </a:txBody>
                  <a:tcPr marL="91440" marR="91440" marT="45720" marB="45720">
                    <a:solidFill>
                      <a:srgbClr val="000000"/>
                    </a:solidFill>
                  </a:tcPr>
                </a:tc>
              </a:tr>
              <a:tr h="720090">
                <a:tc>
                  <a:txBody>
                    <a:bodyPr/>
                    <a:lstStyle/>
                    <a:p>
                      <a:r>
                        <a:rPr sz="1200" b="1"/>
                        <a:t>Behavior</a:t>
                      </a:r>
                    </a:p>
                  </a:txBody>
                  <a:tcPr marL="91440" marR="91440" marT="45720" marB="45720">
                    <a:solidFill>
                      <a:srgbClr val="F1F2F4"/>
                    </a:solidFill>
                  </a:tcPr>
                </a:tc>
                <a:tc>
                  <a:txBody>
                    <a:bodyPr/>
                    <a:lstStyle/>
                    <a:p>
                      <a:r>
                        <a:rPr sz="1200"/>
                        <a:t>Overall + critical slices + regressions</a:t>
                      </a:r>
                    </a:p>
                  </a:txBody>
                  <a:tcPr marL="91440" marR="91440" marT="45720" marB="45720"/>
                </a:tc>
                <a:tc>
                  <a:txBody>
                    <a:bodyPr/>
                    <a:lstStyle/>
                    <a:p>
                      <a:r>
                        <a:rPr sz="1200"/>
                        <a:t>Baseline-relative and absolute bounds</a:t>
                      </a:r>
                    </a:p>
                  </a:txBody>
                  <a:tcPr marL="91440" marR="91440" marT="45720" marB="45720"/>
                </a:tc>
                <a:tc>
                  <a:txBody>
                    <a:bodyPr/>
                    <a:lstStyle/>
                    <a:p>
                      <a:r>
                        <a:rPr sz="1200"/>
                        <a:t>Reject candidate; inspect cases</a:t>
                      </a:r>
                    </a:p>
                  </a:txBody>
                  <a:tcPr marL="91440" marR="91440" marT="45720" marB="45720"/>
                </a:tc>
              </a:tr>
              <a:tr h="720090">
                <a:tc>
                  <a:txBody>
                    <a:bodyPr/>
                    <a:lstStyle/>
                    <a:p>
                      <a:r>
                        <a:rPr sz="1200" b="1"/>
                        <a:t>Safety + policy</a:t>
                      </a:r>
                    </a:p>
                  </a:txBody>
                  <a:tcPr marL="91440" marR="91440" marT="45720" marB="45720">
                    <a:solidFill>
                      <a:srgbClr val="F1F2F4"/>
                    </a:solidFill>
                  </a:tcPr>
                </a:tc>
                <a:tc>
                  <a:txBody>
                    <a:bodyPr/>
                    <a:lstStyle/>
                    <a:p>
                      <a:r>
                        <a:rPr sz="1200"/>
                        <a:t>Invariants, adversarial cases, permissions</a:t>
                      </a:r>
                    </a:p>
                  </a:txBody>
                  <a:tcPr marL="91440" marR="91440" marT="45720" marB="45720"/>
                </a:tc>
                <a:tc>
                  <a:txBody>
                    <a:bodyPr/>
                    <a:lstStyle/>
                    <a:p>
                      <a:r>
                        <a:rPr sz="1200"/>
                        <a:t>Zero or risk-tolerant violation bound</a:t>
                      </a:r>
                    </a:p>
                  </a:txBody>
                  <a:tcPr marL="91440" marR="91440" marT="45720" marB="45720"/>
                </a:tc>
                <a:tc>
                  <a:txBody>
                    <a:bodyPr/>
                    <a:lstStyle/>
                    <a:p>
                      <a:r>
                        <a:rPr sz="1200"/>
                        <a:t>Block action surface; do not stage</a:t>
                      </a:r>
                    </a:p>
                  </a:txBody>
                  <a:tcPr marL="91440" marR="91440" marT="45720" marB="45720"/>
                </a:tc>
              </a:tr>
              <a:tr h="720090">
                <a:tc>
                  <a:txBody>
                    <a:bodyPr/>
                    <a:lstStyle/>
                    <a:p>
                      <a:r>
                        <a:rPr sz="1200" b="1"/>
                        <a:t>Operations</a:t>
                      </a:r>
                    </a:p>
                  </a:txBody>
                  <a:tcPr marL="91440" marR="91440" marT="45720" marB="45720">
                    <a:solidFill>
                      <a:srgbClr val="F1F2F4"/>
                    </a:solidFill>
                  </a:tcPr>
                </a:tc>
                <a:tc>
                  <a:txBody>
                    <a:bodyPr/>
                    <a:lstStyle/>
                    <a:p>
                      <a:r>
                        <a:rPr sz="1200"/>
                        <a:t>Latency, cost, errors, retries</a:t>
                      </a:r>
                    </a:p>
                  </a:txBody>
                  <a:tcPr marL="91440" marR="91440" marT="45720" marB="45720"/>
                </a:tc>
                <a:tc>
                  <a:txBody>
                    <a:bodyPr/>
                    <a:lstStyle/>
                    <a:p>
                      <a:r>
                        <a:rPr sz="1200"/>
                        <a:t>Budget and tail limits</a:t>
                      </a:r>
                    </a:p>
                  </a:txBody>
                  <a:tcPr marL="91440" marR="91440" marT="45720" marB="45720"/>
                </a:tc>
                <a:tc>
                  <a:txBody>
                    <a:bodyPr/>
                    <a:lstStyle/>
                    <a:p>
                      <a:r>
                        <a:rPr sz="1200"/>
                        <a:t>Optimize or reduce scope</a:t>
                      </a:r>
                    </a:p>
                  </a:txBody>
                  <a:tcPr marL="91440" marR="91440" marT="45720" marB="45720"/>
                </a:tc>
              </a:tr>
              <a:tr h="720090">
                <a:tc>
                  <a:txBody>
                    <a:bodyPr/>
                    <a:lstStyle/>
                    <a:p>
                      <a:r>
                        <a:rPr sz="1200" b="1"/>
                        <a:t>Observability</a:t>
                      </a:r>
                    </a:p>
                  </a:txBody>
                  <a:tcPr marL="91440" marR="91440" marT="45720" marB="45720">
                    <a:solidFill>
                      <a:srgbClr val="F1F2F4"/>
                    </a:solidFill>
                  </a:tcPr>
                </a:tc>
                <a:tc>
                  <a:txBody>
                    <a:bodyPr/>
                    <a:lstStyle/>
                    <a:p>
                      <a:r>
                        <a:rPr sz="1200"/>
                        <a:t>Version IDs, traces, outcome signals</a:t>
                      </a:r>
                    </a:p>
                  </a:txBody>
                  <a:tcPr marL="91440" marR="91440" marT="45720" marB="45720"/>
                </a:tc>
                <a:tc>
                  <a:txBody>
                    <a:bodyPr/>
                    <a:lstStyle/>
                    <a:p>
                      <a:r>
                        <a:rPr sz="1200"/>
                        <a:t>Required fields and alert coverage</a:t>
                      </a:r>
                    </a:p>
                  </a:txBody>
                  <a:tcPr marL="91440" marR="91440" marT="45720" marB="45720"/>
                </a:tc>
                <a:tc>
                  <a:txBody>
                    <a:bodyPr/>
                    <a:lstStyle/>
                    <a:p>
                      <a:r>
                        <a:rPr sz="1200"/>
                        <a:t>Instrument before exposure</a:t>
                      </a:r>
                    </a:p>
                  </a:txBody>
                  <a:tcPr marL="91440" marR="91440" marT="45720" marB="45720"/>
                </a:tc>
              </a:tr>
              <a:tr h="720090">
                <a:tc>
                  <a:txBody>
                    <a:bodyPr/>
                    <a:lstStyle/>
                    <a:p>
                      <a:r>
                        <a:rPr sz="1200" b="1"/>
                        <a:t>Recovery</a:t>
                      </a:r>
                    </a:p>
                  </a:txBody>
                  <a:tcPr marL="91440" marR="91440" marT="45720" marB="45720">
                    <a:solidFill>
                      <a:srgbClr val="F1F2F4"/>
                    </a:solidFill>
                  </a:tcPr>
                </a:tc>
                <a:tc>
                  <a:txBody>
                    <a:bodyPr/>
                    <a:lstStyle/>
                    <a:p>
                      <a:r>
                        <a:rPr sz="1200"/>
                        <a:t>Known-good version + rollback drill</a:t>
                      </a:r>
                    </a:p>
                  </a:txBody>
                  <a:tcPr marL="91440" marR="91440" marT="45720" marB="45720"/>
                </a:tc>
                <a:tc>
                  <a:txBody>
                    <a:bodyPr/>
                    <a:lstStyle/>
                    <a:p>
                      <a:r>
                        <a:rPr sz="1200"/>
                        <a:t>Owner and trigger defined</a:t>
                      </a:r>
                    </a:p>
                  </a:txBody>
                  <a:tcPr marL="91440" marR="91440" marT="45720" marB="45720"/>
                </a:tc>
                <a:tc>
                  <a:txBody>
                    <a:bodyPr/>
                    <a:lstStyle/>
                    <a:p>
                      <a:r>
                        <a:rPr sz="1200"/>
                        <a:t>No release until recoverable</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1B90BF8C-CB0C-4EE9-ABE8-5866E3BAD31A}"/>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21DD9C43-106C-4728-ABDD-A316F35C58CE}"/>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29</a:t>
            </a:r>
          </a:p>
        </p:txBody>
      </p:sp>
    </p:spTree>
    <p:extLst>
      <p:ext uri="{BB962C8B-B14F-4D97-AF65-F5344CB8AC3E}">
        <p14:creationId xmlns:p14="http://schemas.microsoft.com/office/powerpoint/2010/main" val="1258259765"/>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4" name="Slide-Number-Placeholder-1-2">
            <a:extLst xmlns:a="http://schemas.openxmlformats.org/drawingml/2006/main">
              <a:ext uri="{FF2B5EF4-FFF2-40B4-BE49-F238E27FC236}">
                <a16:creationId xmlns:a16="http://schemas.microsoft.com/office/drawing/2014/main" id="{682E08F8-1748-4B8F-B2EB-C5FB70993025}"/>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a:t>
            </a:r>
          </a:p>
        </p:txBody>
      </p:sp>
      <p:sp>
        <p:nvSpPr>
          <p:cNvPr id="2" name="Title-2-3">
            <a:extLst xmlns:a="http://schemas.openxmlformats.org/drawingml/2006/main">
              <a:ext uri="{FF2B5EF4-FFF2-40B4-BE49-F238E27FC236}">
                <a16:creationId xmlns:a16="http://schemas.microsoft.com/office/drawing/2014/main" id="{0CCF7A5E-A825-4F25-B22A-4A289783C051}"/>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Three hours: build the loop, then walk it</a:t>
            </a:r>
          </a:p>
        </p:txBody>
      </p:sp>
      <p:graphicFrame>
        <p:nvGraphicFramePr>
          <p:cNvPr id="6" name="Table-3-4"/>
          <p:cNvGraphicFramePr/>
          <p:nvPr/>
        </p:nvGraphicFramePr>
        <p:xfrm>
          <a:off xmlns:a="http://schemas.openxmlformats.org/drawingml/2006/main" x="393668" y="2079974"/>
          <a:ext xmlns:a="http://schemas.openxmlformats.org/drawingml/2006/main" cx="11404664" cy="3914394"/>
        </p:xfrm>
        <a:graphic xmlns:a="http://schemas.openxmlformats.org/drawingml/2006/main">
          <a:graphicData uri="http://schemas.openxmlformats.org/drawingml/2006/table">
            <a:tbl>
              <a:tblPr/>
              <a:tblGrid>
                <a:gridCol w="878491"/>
                <a:gridCol w="10526078"/>
              </a:tblGrid>
              <a:tr h="652399">
                <a:tc>
                  <a:txBody>
                    <a:bodyPr/>
                    <a:lstStyle/>
                    <a:p>
                      <a:r>
                        <a:rPr sz="1575" b="1">
                          <a:solidFill>
                            <a:srgbClr val="3D8DFF"/>
                          </a:solidFill>
                        </a:rPr>
                        <a:t>0:00</a:t>
                      </a:r>
                    </a:p>
                  </a:txBody>
                  <a:tcPr marL="91440" marR="91440" marT="45720" marB="45720"/>
                </a:tc>
                <a:tc>
                  <a:txBody>
                    <a:bodyPr/>
                    <a:lstStyle/>
                    <a:p>
                      <a:r>
                        <a:rPr sz="1575"/>
                        <a:t>Why staged evidence enables speed</a:t>
                      </a:r>
                    </a:p>
                  </a:txBody>
                  <a:tcPr marL="91440" marR="91440" marT="45720" marB="45720"/>
                </a:tc>
              </a:tr>
              <a:tr h="652399">
                <a:tc>
                  <a:txBody>
                    <a:bodyPr/>
                    <a:lstStyle/>
                    <a:p>
                      <a:r>
                        <a:rPr sz="1575" b="1">
                          <a:solidFill>
                            <a:srgbClr val="3D8DFF"/>
                          </a:solidFill>
                        </a:rPr>
                        <a:t>0:10</a:t>
                      </a:r>
                    </a:p>
                  </a:txBody>
                  <a:tcPr marL="91440" marR="91440" marT="45720" marB="45720"/>
                </a:tc>
                <a:tc>
                  <a:txBody>
                    <a:bodyPr/>
                    <a:lstStyle/>
                    <a:p>
                      <a:r>
                        <a:rPr sz="1575"/>
                        <a:t>The ML lifecycle and three system types</a:t>
                      </a:r>
                    </a:p>
                  </a:txBody>
                  <a:tcPr marL="91440" marR="91440" marT="45720" marB="45720"/>
                </a:tc>
              </a:tr>
              <a:tr h="652399">
                <a:tc>
                  <a:txBody>
                    <a:bodyPr/>
                    <a:lstStyle/>
                    <a:p>
                      <a:r>
                        <a:rPr sz="1575" b="1">
                          <a:solidFill>
                            <a:srgbClr val="3D8DFF"/>
                          </a:solidFill>
                        </a:rPr>
                        <a:t>0:30</a:t>
                      </a:r>
                    </a:p>
                  </a:txBody>
                  <a:tcPr marL="91440" marR="91440" marT="45720" marB="45720"/>
                </a:tc>
                <a:tc>
                  <a:txBody>
                    <a:bodyPr/>
                    <a:lstStyle/>
                    <a:p>
                      <a:r>
                        <a:rPr sz="1575"/>
                        <a:t>Frame • collect evidence • version the candidate</a:t>
                      </a:r>
                    </a:p>
                  </a:txBody>
                  <a:tcPr marL="91440" marR="91440" marT="45720" marB="45720"/>
                </a:tc>
              </a:tr>
              <a:tr h="652399">
                <a:tc>
                  <a:txBody>
                    <a:bodyPr/>
                    <a:lstStyle/>
                    <a:p>
                      <a:r>
                        <a:rPr sz="1575" b="1">
                          <a:solidFill>
                            <a:srgbClr val="3D8DFF"/>
                          </a:solidFill>
                        </a:rPr>
                        <a:t>1:10</a:t>
                      </a:r>
                    </a:p>
                  </a:txBody>
                  <a:tcPr marL="91440" marR="91440" marT="45720" marB="45720"/>
                </a:tc>
                <a:tc>
                  <a:txBody>
                    <a:bodyPr/>
                    <a:lstStyle/>
                    <a:p>
                      <a:r>
                        <a:rPr sz="1575"/>
                        <a:t>Break • then offline evaluation and error analysis</a:t>
                      </a:r>
                    </a:p>
                  </a:txBody>
                  <a:tcPr marL="91440" marR="91440" marT="45720" marB="45720"/>
                </a:tc>
              </a:tr>
              <a:tr h="652399">
                <a:tc>
                  <a:txBody>
                    <a:bodyPr/>
                    <a:lstStyle/>
                    <a:p>
                      <a:r>
                        <a:rPr sz="1575" b="1">
                          <a:solidFill>
                            <a:srgbClr val="3D8DFF"/>
                          </a:solidFill>
                        </a:rPr>
                        <a:t>1:52</a:t>
                      </a:r>
                    </a:p>
                  </a:txBody>
                  <a:tcPr marL="91440" marR="91440" marT="45720" marB="45720"/>
                </a:tc>
                <a:tc>
                  <a:txBody>
                    <a:bodyPr/>
                    <a:lstStyle/>
                    <a:p>
                      <a:r>
                        <a:rPr sz="1575"/>
                        <a:t>Gate • shadow • canary • online evaluation</a:t>
                      </a:r>
                    </a:p>
                  </a:txBody>
                  <a:tcPr marL="91440" marR="91440" marT="45720" marB="45720"/>
                </a:tc>
              </a:tr>
              <a:tr h="652399">
                <a:tc>
                  <a:txBody>
                    <a:bodyPr/>
                    <a:lstStyle/>
                    <a:p>
                      <a:r>
                        <a:rPr sz="1575" b="1">
                          <a:solidFill>
                            <a:srgbClr val="3D8DFF"/>
                          </a:solidFill>
                        </a:rPr>
                        <a:t>2:20</a:t>
                      </a:r>
                    </a:p>
                  </a:txBody>
                  <a:tcPr marL="91440" marR="91440" marT="45720" marB="45720"/>
                </a:tc>
                <a:tc>
                  <a:txBody>
                    <a:bodyPr/>
                    <a:lstStyle/>
                    <a:p>
                      <a:r>
                        <a:rPr sz="1575"/>
                        <a:t>Break • then drift, incidents, and the feedback loop</a:t>
                      </a:r>
                    </a:p>
                  </a:txBody>
                  <a:tcPr marL="91440" marR="91440" marT="45720" marB="45720"/>
                </a:tc>
              </a:tr>
            </a:tbl>
          </a:graphicData>
        </a:graphic>
      </p:graphicFrame>
    </p:spTree>
    <p:extLst>
      <p:ext uri="{BB962C8B-B14F-4D97-AF65-F5344CB8AC3E}">
        <p14:creationId xmlns:p14="http://schemas.microsoft.com/office/powerpoint/2010/main" val="290898729"/>
      </p:ext>
    </p:extLst>
  </p:cSld>
</p:sld>
</file>

<file path=ppt/slides/slide3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F480A381-1E40-4643-AC01-53242C049C10}"/>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Staged releases answer different questions</a:t>
            </a:r>
          </a:p>
        </p:txBody>
      </p:sp>
      <p:sp>
        <p:nvSpPr>
          <p:cNvPr id="2" name="lifecycle-rail-1">
            <a:extLst xmlns:a="http://schemas.openxmlformats.org/drawingml/2006/main">
              <a:ext uri="{FF2B5EF4-FFF2-40B4-BE49-F238E27FC236}">
                <a16:creationId xmlns:a16="http://schemas.microsoft.com/office/drawing/2014/main" id="{859E68B2-E876-4BC2-A72A-96903CCBECA3}"/>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2B36A694-8224-453A-81BD-D64C4FE72D69}"/>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E276693A-590C-4940-AEB7-8CD0ECE5F9FA}"/>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1D1A22FD-08EE-419D-83E5-C42C2C41D8AE}"/>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FEC76184-A54B-4A62-ACC1-3C94F97D24B7}"/>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ABE43241-72FE-4937-930C-93EE4BA3900D}"/>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E2F5CE7E-2947-43E9-96E3-3E67A32AD24A}"/>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E4AE357D-F5AC-41BB-B2E7-196CAC9FFC6C}"/>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Mode</a:t>
                      </a:r>
                    </a:p>
                  </a:txBody>
                  <a:tcPr marL="91440" marR="91440" marT="45720" marB="45720">
                    <a:solidFill>
                      <a:srgbClr val="000000"/>
                    </a:solidFill>
                  </a:tcPr>
                </a:tc>
                <a:tc>
                  <a:txBody>
                    <a:bodyPr/>
                    <a:lstStyle/>
                    <a:p>
                      <a:r>
                        <a:rPr sz="1275" b="1">
                          <a:solidFill>
                            <a:srgbClr val="FFFFFF"/>
                          </a:solidFill>
                        </a:rPr>
                        <a:t>USER EXPERIENCE</a:t>
                      </a:r>
                    </a:p>
                  </a:txBody>
                  <a:tcPr marL="91440" marR="91440" marT="45720" marB="45720">
                    <a:solidFill>
                      <a:srgbClr val="000000"/>
                    </a:solidFill>
                  </a:tcPr>
                </a:tc>
                <a:tc>
                  <a:txBody>
                    <a:bodyPr/>
                    <a:lstStyle/>
                    <a:p>
                      <a:r>
                        <a:rPr sz="1275" b="1">
                          <a:solidFill>
                            <a:srgbClr val="FFFFFF"/>
                          </a:solidFill>
                        </a:rPr>
                        <a:t>BEST QUESTION</a:t>
                      </a:r>
                    </a:p>
                  </a:txBody>
                  <a:tcPr marL="91440" marR="91440" marT="45720" marB="45720">
                    <a:solidFill>
                      <a:srgbClr val="000000"/>
                    </a:solidFill>
                  </a:tcPr>
                </a:tc>
                <a:tc>
                  <a:txBody>
                    <a:bodyPr/>
                    <a:lstStyle/>
                    <a:p>
                      <a:r>
                        <a:rPr sz="1275" b="1">
                          <a:solidFill>
                            <a:srgbClr val="FFFFFF"/>
                          </a:solidFill>
                        </a:rPr>
                        <a:t>PRIMARY RISK</a:t>
                      </a:r>
                    </a:p>
                  </a:txBody>
                  <a:tcPr marL="91440" marR="91440" marT="45720" marB="45720">
                    <a:solidFill>
                      <a:srgbClr val="000000"/>
                    </a:solidFill>
                  </a:tcPr>
                </a:tc>
              </a:tr>
              <a:tr h="900113">
                <a:tc>
                  <a:txBody>
                    <a:bodyPr/>
                    <a:lstStyle/>
                    <a:p>
                      <a:r>
                        <a:rPr sz="1200" b="1"/>
                        <a:t>Shadow</a:t>
                      </a:r>
                    </a:p>
                  </a:txBody>
                  <a:tcPr marL="91440" marR="91440" marT="45720" marB="45720">
                    <a:solidFill>
                      <a:srgbClr val="F1F2F4"/>
                    </a:solidFill>
                  </a:tcPr>
                </a:tc>
                <a:tc>
                  <a:txBody>
                    <a:bodyPr/>
                    <a:lstStyle/>
                    <a:p>
                      <a:r>
                        <a:rPr sz="1200"/>
                        <a:t>Baseline serves; candidate observes a copy</a:t>
                      </a:r>
                    </a:p>
                  </a:txBody>
                  <a:tcPr marL="91440" marR="91440" marT="45720" marB="45720"/>
                </a:tc>
                <a:tc>
                  <a:txBody>
                    <a:bodyPr/>
                    <a:lstStyle/>
                    <a:p>
                      <a:r>
                        <a:rPr sz="1200"/>
                        <a:t>Does serving work on real inputs?</a:t>
                      </a:r>
                    </a:p>
                  </a:txBody>
                  <a:tcPr marL="91440" marR="91440" marT="45720" marB="45720"/>
                </a:tc>
                <a:tc>
                  <a:txBody>
                    <a:bodyPr/>
                    <a:lstStyle/>
                    <a:p>
                      <a:r>
                        <a:rPr sz="1200"/>
                        <a:t>Cannot measure candidate-caused user outcomes</a:t>
                      </a:r>
                    </a:p>
                  </a:txBody>
                  <a:tcPr marL="91440" marR="91440" marT="45720" marB="45720"/>
                </a:tc>
              </a:tr>
              <a:tr h="900113">
                <a:tc>
                  <a:txBody>
                    <a:bodyPr/>
                    <a:lstStyle/>
                    <a:p>
                      <a:r>
                        <a:rPr sz="1200" b="1"/>
                        <a:t>Canary</a:t>
                      </a:r>
                    </a:p>
                  </a:txBody>
                  <a:tcPr marL="91440" marR="91440" marT="45720" marB="45720">
                    <a:solidFill>
                      <a:srgbClr val="F1F2F4"/>
                    </a:solidFill>
                  </a:tcPr>
                </a:tc>
                <a:tc>
                  <a:txBody>
                    <a:bodyPr/>
                    <a:lstStyle/>
                    <a:p>
                      <a:r>
                        <a:rPr sz="1200"/>
                        <a:t>Small fraction receives candidate</a:t>
                      </a:r>
                    </a:p>
                  </a:txBody>
                  <a:tcPr marL="91440" marR="91440" marT="45720" marB="45720"/>
                </a:tc>
                <a:tc>
                  <a:txBody>
                    <a:bodyPr/>
                    <a:lstStyle/>
                    <a:p>
                      <a:r>
                        <a:rPr sz="1200"/>
                        <a:t>Is the candidate safe and healthy under exposure?</a:t>
                      </a:r>
                    </a:p>
                  </a:txBody>
                  <a:tcPr marL="91440" marR="91440" marT="45720" marB="45720"/>
                </a:tc>
                <a:tc>
                  <a:txBody>
                    <a:bodyPr/>
                    <a:lstStyle/>
                    <a:p>
                      <a:r>
                        <a:rPr sz="1200"/>
                        <a:t>Limited users can still be affected</a:t>
                      </a:r>
                    </a:p>
                  </a:txBody>
                  <a:tcPr marL="91440" marR="91440" marT="45720" marB="45720"/>
                </a:tc>
              </a:tr>
              <a:tr h="900113">
                <a:tc>
                  <a:txBody>
                    <a:bodyPr/>
                    <a:lstStyle/>
                    <a:p>
                      <a:r>
                        <a:rPr sz="1200" b="1"/>
                        <a:t>A/B</a:t>
                      </a:r>
                    </a:p>
                  </a:txBody>
                  <a:tcPr marL="91440" marR="91440" marT="45720" marB="45720">
                    <a:solidFill>
                      <a:srgbClr val="F1F2F4"/>
                    </a:solidFill>
                  </a:tcPr>
                </a:tc>
                <a:tc>
                  <a:txBody>
                    <a:bodyPr/>
                    <a:lstStyle/>
                    <a:p>
                      <a:r>
                        <a:rPr sz="1200"/>
                        <a:t>Randomized groups receive alternatives</a:t>
                      </a:r>
                    </a:p>
                  </a:txBody>
                  <a:tcPr marL="91440" marR="91440" marT="45720" marB="45720"/>
                </a:tc>
                <a:tc>
                  <a:txBody>
                    <a:bodyPr/>
                    <a:lstStyle/>
                    <a:p>
                      <a:r>
                        <a:rPr sz="1200"/>
                        <a:t>What is the causal product impact?</a:t>
                      </a:r>
                    </a:p>
                  </a:txBody>
                  <a:tcPr marL="91440" marR="91440" marT="45720" marB="45720"/>
                </a:tc>
                <a:tc>
                  <a:txBody>
                    <a:bodyPr/>
                    <a:lstStyle/>
                    <a:p>
                      <a:r>
                        <a:rPr sz="1200"/>
                        <a:t>Needs power, guardrails, and stable assignment</a:t>
                      </a:r>
                    </a:p>
                  </a:txBody>
                  <a:tcPr marL="91440" marR="91440" marT="45720" marB="45720"/>
                </a:tc>
              </a:tr>
              <a:tr h="900113">
                <a:tc>
                  <a:txBody>
                    <a:bodyPr/>
                    <a:lstStyle/>
                    <a:p>
                      <a:r>
                        <a:rPr sz="1200" b="1"/>
                        <a:t>Gradual rollout</a:t>
                      </a:r>
                    </a:p>
                  </a:txBody>
                  <a:tcPr marL="91440" marR="91440" marT="45720" marB="45720">
                    <a:solidFill>
                      <a:srgbClr val="F1F2F4"/>
                    </a:solidFill>
                  </a:tcPr>
                </a:tc>
                <a:tc>
                  <a:txBody>
                    <a:bodyPr/>
                    <a:lstStyle/>
                    <a:p>
                      <a:r>
                        <a:rPr sz="1200"/>
                        <a:t>Exposure increases by stage</a:t>
                      </a:r>
                    </a:p>
                  </a:txBody>
                  <a:tcPr marL="91440" marR="91440" marT="45720" marB="45720"/>
                </a:tc>
                <a:tc>
                  <a:txBody>
                    <a:bodyPr/>
                    <a:lstStyle/>
                    <a:p>
                      <a:r>
                        <a:rPr sz="1200"/>
                        <a:t>Do signals remain inside bounds as scale grows?</a:t>
                      </a:r>
                    </a:p>
                  </a:txBody>
                  <a:tcPr marL="91440" marR="91440" marT="45720" marB="45720"/>
                </a:tc>
                <a:tc>
                  <a:txBody>
                    <a:bodyPr/>
                    <a:lstStyle/>
                    <a:p>
                      <a:r>
                        <a:rPr sz="1200"/>
                        <a:t>Slow or segmented regressions can hide</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2BDBB0D8-0152-4B0C-ADF4-D2E2EE3FE780}"/>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E9EC1E3A-3D2C-42E5-9BC6-62057FF191A9}"/>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30</a:t>
            </a:r>
          </a:p>
        </p:txBody>
      </p:sp>
    </p:spTree>
    <p:extLst>
      <p:ext uri="{BB962C8B-B14F-4D97-AF65-F5344CB8AC3E}">
        <p14:creationId xmlns:p14="http://schemas.microsoft.com/office/powerpoint/2010/main" val="699278786"/>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sp>
        <p:nvSpPr>
          <p:cNvPr id="7" name="Slide-Number-Placeholder-1-2">
            <a:extLst xmlns:a="http://schemas.openxmlformats.org/drawingml/2006/main">
              <a:ext uri="{FF2B5EF4-FFF2-40B4-BE49-F238E27FC236}">
                <a16:creationId xmlns:a16="http://schemas.microsoft.com/office/drawing/2014/main" id="{B7D274CB-DA2F-4442-B20F-D32481D0211E}"/>
              </a:ext>
            </a:extLst>
          </p:cNvPr>
          <p:cNvSpPr>
            <a:spLocks xmlns:a="http://schemas.openxmlformats.org/drawingml/2006/main" noGrp="1"/>
          </p:cNvSpPr>
          <p:nvPr/>
        </p:nvSpPr>
        <p:spPr>
          <a:xfrm xmlns:a="http://schemas.openxmlformats.org/drawingml/2006/main">
            <a:off x="11279219" y="6278594"/>
            <a:ext cx="519113"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31</a:t>
            </a:r>
          </a:p>
        </p:txBody>
      </p:sp>
      <p:sp>
        <p:nvSpPr>
          <p:cNvPr id="2" name="Title-2-3">
            <a:extLst xmlns:a="http://schemas.openxmlformats.org/drawingml/2006/main">
              <a:ext uri="{FF2B5EF4-FFF2-40B4-BE49-F238E27FC236}">
                <a16:creationId xmlns:a16="http://schemas.microsoft.com/office/drawing/2014/main" id="{38F9BC05-C641-4E00-93D5-41306C7FADB5}"/>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For agents, limit capability as well as traffic</a:t>
            </a:r>
          </a:p>
        </p:txBody>
      </p:sp>
      <p:sp>
        <p:nvSpPr>
          <p:cNvPr id="3" name="Content-Placeholder-9-4">
            <a:extLst xmlns:a="http://schemas.openxmlformats.org/drawingml/2006/main">
              <a:ext uri="{FF2B5EF4-FFF2-40B4-BE49-F238E27FC236}">
                <a16:creationId xmlns:a16="http://schemas.microsoft.com/office/drawing/2014/main" id="{37F0DBDC-56E1-4698-988E-192CD94A1123}"/>
              </a:ext>
            </a:extLst>
          </p:cNvPr>
          <p:cNvSpPr>
            <a:spLocks xmlns:a="http://schemas.openxmlformats.org/drawingml/2006/main" noGrp="1"/>
          </p:cNvSpPr>
          <p:nvPr/>
        </p:nvSpPr>
        <p:spPr>
          <a:xfrm xmlns:a="http://schemas.openxmlformats.org/drawingml/2006/main">
            <a:off x="393668" y="2031968"/>
            <a:ext cx="5537168" cy="1643063"/>
          </a:xfrm>
          <a:prstGeom xmlns:a="http://schemas.openxmlformats.org/drawingml/2006/main" prst="rect">
            <a:avLst/>
          </a:prstGeom>
        </p:spPr>
        <p:txBody>
          <a:bodyPr xmlns:a="http://schemas.openxmlformats.org/drawingml/2006/main" lIns="91440" tIns="45720" rIns="91440" bIns="45720"/>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Scope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Start with narrow intents, tenants, repositories, or task classes.</a:t>
            </a:r>
          </a:p>
        </p:txBody>
      </p:sp>
      <p:sp>
        <p:nvSpPr>
          <p:cNvPr id="4" name="Content-Placeholder-10-5">
            <a:extLst xmlns:a="http://schemas.openxmlformats.org/drawingml/2006/main">
              <a:ext uri="{FF2B5EF4-FFF2-40B4-BE49-F238E27FC236}">
                <a16:creationId xmlns:a16="http://schemas.microsoft.com/office/drawing/2014/main" id="{C7B2425D-9EFA-4534-85CB-F178A8E24105}"/>
              </a:ext>
            </a:extLst>
          </p:cNvPr>
          <p:cNvSpPr>
            <a:spLocks xmlns:a="http://schemas.openxmlformats.org/drawingml/2006/main" noGrp="1"/>
          </p:cNvSpPr>
          <p:nvPr/>
        </p:nvSpPr>
        <p:spPr>
          <a:xfrm xmlns:a="http://schemas.openxmlformats.org/drawingml/2006/main">
            <a:off x="6256592" y="2031968"/>
            <a:ext cx="5537168" cy="1643063"/>
          </a:xfrm>
          <a:prstGeom xmlns:a="http://schemas.openxmlformats.org/drawingml/2006/main" prst="rect">
            <a:avLst/>
          </a:prstGeom>
        </p:spPr>
        <p:txBody>
          <a:bodyPr xmlns:a="http://schemas.openxmlformats.org/drawingml/2006/main" lIns="91440" tIns="45720" rIns="91440" bIns="45720"/>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Permissions</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Prefer read-only tools and least-privilege credentials.</a:t>
            </a:r>
          </a:p>
        </p:txBody>
      </p:sp>
      <p:sp>
        <p:nvSpPr>
          <p:cNvPr id="5" name="Content-Placeholder-9-6">
            <a:extLst xmlns:a="http://schemas.openxmlformats.org/drawingml/2006/main">
              <a:ext uri="{FF2B5EF4-FFF2-40B4-BE49-F238E27FC236}">
                <a16:creationId xmlns:a16="http://schemas.microsoft.com/office/drawing/2014/main" id="{C569A80C-2D0B-46B8-AB2D-731F361EE820}"/>
              </a:ext>
            </a:extLst>
          </p:cNvPr>
          <p:cNvSpPr>
            <a:spLocks xmlns:a="http://schemas.openxmlformats.org/drawingml/2006/main" noGrp="1"/>
          </p:cNvSpPr>
          <p:nvPr/>
        </p:nvSpPr>
        <p:spPr>
          <a:xfrm xmlns:a="http://schemas.openxmlformats.org/drawingml/2006/main">
            <a:off x="393668" y="4016978"/>
            <a:ext cx="5537168" cy="1643158"/>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Approval</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Require a human before irreversible or consequential actions.</a:t>
            </a:r>
          </a:p>
        </p:txBody>
      </p:sp>
      <p:sp>
        <p:nvSpPr>
          <p:cNvPr id="6" name="Content-Placeholder-10-7">
            <a:extLst xmlns:a="http://schemas.openxmlformats.org/drawingml/2006/main">
              <a:ext uri="{FF2B5EF4-FFF2-40B4-BE49-F238E27FC236}">
                <a16:creationId xmlns:a16="http://schemas.microsoft.com/office/drawing/2014/main" id="{3F324C3E-9153-42E7-B12D-8BAF3030AA2F}"/>
              </a:ext>
            </a:extLst>
          </p:cNvPr>
          <p:cNvSpPr>
            <a:spLocks xmlns:a="http://schemas.openxmlformats.org/drawingml/2006/main" noGrp="1"/>
          </p:cNvSpPr>
          <p:nvPr/>
        </p:nvSpPr>
        <p:spPr>
          <a:xfrm xmlns:a="http://schemas.openxmlformats.org/drawingml/2006/main">
            <a:off x="6256592" y="4016978"/>
            <a:ext cx="5537168" cy="1643158"/>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Budget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Cap steps, retries, time, spend, and external side effects.</a:t>
            </a:r>
          </a:p>
        </p:txBody>
      </p:sp>
    </p:spTree>
    <p:extLst>
      <p:ext uri="{BB962C8B-B14F-4D97-AF65-F5344CB8AC3E}">
        <p14:creationId xmlns:p14="http://schemas.microsoft.com/office/powerpoint/2010/main" val="100647373"/>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sp>
        <p:nvSpPr>
          <p:cNvPr id="13" name="Slide-Number-Placeholder-3-2">
            <a:extLst xmlns:a="http://schemas.openxmlformats.org/drawingml/2006/main">
              <a:ext uri="{FF2B5EF4-FFF2-40B4-BE49-F238E27FC236}">
                <a16:creationId xmlns:a16="http://schemas.microsoft.com/office/drawing/2014/main" id="{52E87BDB-5CC7-4D3C-9730-509896FE59E1}"/>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32</a:t>
            </a:r>
          </a:p>
        </p:txBody>
      </p:sp>
      <p:sp>
        <p:nvSpPr>
          <p:cNvPr id="2" name="Title-10-3">
            <a:extLst xmlns:a="http://schemas.openxmlformats.org/drawingml/2006/main">
              <a:ext uri="{FF2B5EF4-FFF2-40B4-BE49-F238E27FC236}">
                <a16:creationId xmlns:a16="http://schemas.microsoft.com/office/drawing/2014/main" id="{0E6B7AB2-08AB-48B4-B52C-0EF54DB71D6A}"/>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99759"/>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375" b="1">
                <a:solidFill>
                  <a:srgbClr val="000000"/>
                </a:solidFill>
                <a:latin typeface="Helvetica Neue"/>
                <a:ea typeface="Helvetica Neue"/>
                <a:cs typeface="Helvetica Neue"/>
              </a:rPr>
              <a:t>BugBoard's repaired candidate earns a bounded canary</a:t>
            </a:r>
          </a:p>
        </p:txBody>
      </p:sp>
      <p:cxnSp>
        <p:nvCxnSpPr>
          <p:cNvPr id="15" name="Google-Shape-2259-p159-4"/>
          <p:cNvCxnSpPr/>
          <p:nvPr/>
        </p:nvCxnSpPr>
        <p:spPr>
          <a:xfrm xmlns:a="http://schemas.openxmlformats.org/drawingml/2006/main">
            <a:off x="337757" y="3373755"/>
            <a:ext cx="11460480" cy="286"/>
          </a:xfrm>
          <a:prstGeom xmlns:a="http://schemas.openxmlformats.org/drawingml/2006/main" prst="straightConnector1">
            <a:avLst/>
          </a:prstGeom>
          <a:ln xmlns:a="http://schemas.openxmlformats.org/drawingml/2006/main" w="9525">
            <a:solidFill>
              <a:srgbClr val="000000"/>
            </a:solidFill>
            <a:prstDash val="solid"/>
          </a:ln>
        </p:spPr>
      </p:cxnSp>
      <p:sp>
        <p:nvSpPr>
          <p:cNvPr id="4" name="Google-Shape-2260-p159-5">
            <a:extLst xmlns:a="http://schemas.openxmlformats.org/drawingml/2006/main">
              <a:ext uri="{FF2B5EF4-FFF2-40B4-BE49-F238E27FC236}">
                <a16:creationId xmlns:a16="http://schemas.microsoft.com/office/drawing/2014/main" id="{F21FAB5B-B5B8-4272-95BE-384BBB0CCC78}"/>
              </a:ext>
            </a:extLst>
          </p:cNvPr>
          <p:cNvSpPr>
            <a:spLocks xmlns:a="http://schemas.openxmlformats.org/drawingml/2006/main" noGrp="1"/>
          </p:cNvSpPr>
          <p:nvPr/>
        </p:nvSpPr>
        <p:spPr>
          <a:xfrm xmlns:a="http://schemas.openxmlformats.org/drawingml/2006/main">
            <a:off x="337757" y="3320225"/>
            <a:ext cx="107061" cy="107061"/>
          </a:xfrm>
          <a:prstGeom xmlns:a="http://schemas.openxmlformats.org/drawingml/2006/main" prst="ellipse">
            <a:avLst/>
          </a:prstGeom>
          <a:solidFill xmlns:a="http://schemas.openxmlformats.org/drawingml/2006/main">
            <a:srgbClr val="000000"/>
          </a:solidFill>
        </p:spPr>
      </p:sp>
      <p:sp>
        <p:nvSpPr>
          <p:cNvPr id="5" name="Google-Shape-2261-p159-6">
            <a:extLst xmlns:a="http://schemas.openxmlformats.org/drawingml/2006/main">
              <a:ext uri="{FF2B5EF4-FFF2-40B4-BE49-F238E27FC236}">
                <a16:creationId xmlns:a16="http://schemas.microsoft.com/office/drawing/2014/main" id="{F6157ADF-3262-42D3-8BFE-BF0F07344044}"/>
              </a:ext>
            </a:extLst>
          </p:cNvPr>
          <p:cNvSpPr>
            <a:spLocks xmlns:a="http://schemas.openxmlformats.org/drawingml/2006/main" noGrp="1"/>
          </p:cNvSpPr>
          <p:nvPr/>
        </p:nvSpPr>
        <p:spPr>
          <a:xfrm xmlns:a="http://schemas.openxmlformats.org/drawingml/2006/main">
            <a:off x="4251770" y="3320225"/>
            <a:ext cx="107061" cy="107061"/>
          </a:xfrm>
          <a:prstGeom xmlns:a="http://schemas.openxmlformats.org/drawingml/2006/main" prst="ellipse">
            <a:avLst/>
          </a:prstGeom>
          <a:solidFill xmlns:a="http://schemas.openxmlformats.org/drawingml/2006/main">
            <a:srgbClr val="000000"/>
          </a:solidFill>
        </p:spPr>
      </p:sp>
      <p:sp>
        <p:nvSpPr>
          <p:cNvPr id="6" name="Google-Shape-2262-p159-7">
            <a:extLst xmlns:a="http://schemas.openxmlformats.org/drawingml/2006/main">
              <a:ext uri="{FF2B5EF4-FFF2-40B4-BE49-F238E27FC236}">
                <a16:creationId xmlns:a16="http://schemas.microsoft.com/office/drawing/2014/main" id="{89EEFB34-9F5F-439C-B1F2-67DADB9FCF7D}"/>
              </a:ext>
            </a:extLst>
          </p:cNvPr>
          <p:cNvSpPr>
            <a:spLocks xmlns:a="http://schemas.openxmlformats.org/drawingml/2006/main" noGrp="1"/>
          </p:cNvSpPr>
          <p:nvPr/>
        </p:nvSpPr>
        <p:spPr>
          <a:xfrm xmlns:a="http://schemas.openxmlformats.org/drawingml/2006/main">
            <a:off x="8176070" y="3320225"/>
            <a:ext cx="107061" cy="107061"/>
          </a:xfrm>
          <a:prstGeom xmlns:a="http://schemas.openxmlformats.org/drawingml/2006/main" prst="ellipse">
            <a:avLst/>
          </a:prstGeom>
          <a:solidFill xmlns:a="http://schemas.openxmlformats.org/drawingml/2006/main">
            <a:srgbClr val="000000"/>
          </a:solidFill>
        </p:spPr>
      </p:sp>
      <p:sp>
        <p:nvSpPr>
          <p:cNvPr id="7" name="Content-Placeholder-15-8">
            <a:extLst xmlns:a="http://schemas.openxmlformats.org/drawingml/2006/main">
              <a:ext uri="{FF2B5EF4-FFF2-40B4-BE49-F238E27FC236}">
                <a16:creationId xmlns:a16="http://schemas.microsoft.com/office/drawing/2014/main" id="{282E1366-0084-4AC1-8E99-98164EA42497}"/>
              </a:ext>
            </a:extLst>
          </p:cNvPr>
          <p:cNvSpPr>
            <a:spLocks xmlns:a="http://schemas.openxmlformats.org/drawingml/2006/main" noGrp="1"/>
          </p:cNvSpPr>
          <p:nvPr/>
        </p:nvSpPr>
        <p:spPr>
          <a:xfrm xmlns:a="http://schemas.openxmlformats.org/drawingml/2006/main">
            <a:off x="39366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350" b="1">
                <a:solidFill>
                  <a:srgbClr val="3D8DFF"/>
                </a:solidFill>
                <a:latin typeface="Helvetica Neue"/>
                <a:ea typeface="Helvetica Neue"/>
                <a:cs typeface="Helvetica Neue"/>
              </a:rPr>
              <a:t>PREPARE</a:t>
            </a:r>
          </a:p>
        </p:txBody>
      </p:sp>
      <p:sp>
        <p:nvSpPr>
          <p:cNvPr id="8" name="Content-Placeholder-15-9">
            <a:extLst xmlns:a="http://schemas.openxmlformats.org/drawingml/2006/main">
              <a:ext uri="{FF2B5EF4-FFF2-40B4-BE49-F238E27FC236}">
                <a16:creationId xmlns:a16="http://schemas.microsoft.com/office/drawing/2014/main" id="{43967E57-B25D-4FF8-B139-55E20DDF178D}"/>
              </a:ext>
            </a:extLst>
          </p:cNvPr>
          <p:cNvSpPr>
            <a:spLocks xmlns:a="http://schemas.openxmlformats.org/drawingml/2006/main" noGrp="1"/>
          </p:cNvSpPr>
          <p:nvPr/>
        </p:nvSpPr>
        <p:spPr>
          <a:xfrm xmlns:a="http://schemas.openxmlformats.org/drawingml/2006/main">
            <a:off x="4294156"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350" b="1">
                <a:solidFill>
                  <a:srgbClr val="3D8DFF"/>
                </a:solidFill>
                <a:latin typeface="Helvetica Neue"/>
                <a:ea typeface="Helvetica Neue"/>
                <a:cs typeface="Helvetica Neue"/>
              </a:rPr>
              <a:t>CANARY</a:t>
            </a:r>
          </a:p>
        </p:txBody>
      </p:sp>
      <p:sp>
        <p:nvSpPr>
          <p:cNvPr id="9" name="Content-Placeholder-15-10">
            <a:extLst xmlns:a="http://schemas.openxmlformats.org/drawingml/2006/main">
              <a:ext uri="{FF2B5EF4-FFF2-40B4-BE49-F238E27FC236}">
                <a16:creationId xmlns:a16="http://schemas.microsoft.com/office/drawing/2014/main" id="{37DE57E2-9480-4722-A68C-DC3C0C428297}"/>
              </a:ext>
            </a:extLst>
          </p:cNvPr>
          <p:cNvSpPr>
            <a:spLocks xmlns:a="http://schemas.openxmlformats.org/drawingml/2006/main" noGrp="1"/>
          </p:cNvSpPr>
          <p:nvPr/>
        </p:nvSpPr>
        <p:spPr>
          <a:xfrm xmlns:a="http://schemas.openxmlformats.org/drawingml/2006/main">
            <a:off x="822321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350" b="1">
                <a:solidFill>
                  <a:srgbClr val="3D8DFF"/>
                </a:solidFill>
                <a:latin typeface="Helvetica Neue"/>
                <a:ea typeface="Helvetica Neue"/>
                <a:cs typeface="Helvetica Neue"/>
              </a:rPr>
              <a:t>EXPAND OR ROLLBACK</a:t>
            </a:r>
          </a:p>
        </p:txBody>
      </p:sp>
      <p:sp>
        <p:nvSpPr>
          <p:cNvPr id="10" name="Text-Placeholder-16-11">
            <a:extLst xmlns:a="http://schemas.openxmlformats.org/drawingml/2006/main">
              <a:ext uri="{FF2B5EF4-FFF2-40B4-BE49-F238E27FC236}">
                <a16:creationId xmlns:a16="http://schemas.microsoft.com/office/drawing/2014/main" id="{A0669010-324F-4E27-B3D4-65E5F4B4094C}"/>
              </a:ext>
            </a:extLst>
          </p:cNvPr>
          <p:cNvSpPr>
            <a:spLocks xmlns:a="http://schemas.openxmlformats.org/drawingml/2006/main" noGrp="1"/>
          </p:cNvSpPr>
          <p:nvPr/>
        </p:nvSpPr>
        <p:spPr>
          <a:xfrm xmlns:a="http://schemas.openxmlformats.org/drawingml/2006/main">
            <a:off x="4317111"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5% • read-only</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Suggest containment, but do not execute it; compare against baseline.</a:t>
            </a:r>
          </a:p>
        </p:txBody>
      </p:sp>
      <p:sp>
        <p:nvSpPr>
          <p:cNvPr id="11" name="Text-Placeholder-16-12">
            <a:extLst xmlns:a="http://schemas.openxmlformats.org/drawingml/2006/main">
              <a:ext uri="{FF2B5EF4-FFF2-40B4-BE49-F238E27FC236}">
                <a16:creationId xmlns:a16="http://schemas.microsoft.com/office/drawing/2014/main" id="{A13CB6E7-9430-467C-8F24-9AFC9ECC4120}"/>
              </a:ext>
            </a:extLst>
          </p:cNvPr>
          <p:cNvSpPr>
            <a:spLocks xmlns:a="http://schemas.openxmlformats.org/drawingml/2006/main" noGrp="1"/>
          </p:cNvSpPr>
          <p:nvPr/>
        </p:nvSpPr>
        <p:spPr>
          <a:xfrm xmlns:a="http://schemas.openxmlformats.org/drawingml/2006/main">
            <a:off x="39985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Freeze C</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Pass offline gate; preserve approval; instrument version and traces.</a:t>
            </a:r>
          </a:p>
        </p:txBody>
      </p:sp>
      <p:sp>
        <p:nvSpPr>
          <p:cNvPr id="12" name="Text-Placeholder-16-13">
            <a:extLst xmlns:a="http://schemas.openxmlformats.org/drawingml/2006/main">
              <a:ext uri="{FF2B5EF4-FFF2-40B4-BE49-F238E27FC236}">
                <a16:creationId xmlns:a16="http://schemas.microsoft.com/office/drawing/2014/main" id="{851BA2CA-AB2D-43E9-A8CB-C5F5FB333B76}"/>
              </a:ext>
            </a:extLst>
          </p:cNvPr>
          <p:cNvSpPr>
            <a:spLocks xmlns:a="http://schemas.openxmlformats.org/drawingml/2006/main" noGrp="1"/>
          </p:cNvSpPr>
          <p:nvPr/>
        </p:nvSpPr>
        <p:spPr>
          <a:xfrm xmlns:a="http://schemas.openxmlformats.org/drawingml/2006/main">
            <a:off x="817787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Prewritten action</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Expand if critical and operational signals pass; otherwise revert.</a:t>
            </a:r>
          </a:p>
        </p:txBody>
      </p:sp>
    </p:spTree>
    <p:extLst>
      <p:ext uri="{BB962C8B-B14F-4D97-AF65-F5344CB8AC3E}">
        <p14:creationId xmlns:p14="http://schemas.microsoft.com/office/powerpoint/2010/main" val="1961299888"/>
      </p:ext>
    </p:extLst>
  </p:cSld>
</p:sld>
</file>

<file path=ppt/slides/slide3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D127166E-CB8B-41EF-8C95-9FC534256D62}"/>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6 OF 8</a:t>
            </a:r>
          </a:p>
        </p:txBody>
      </p:sp>
      <p:sp>
        <p:nvSpPr>
          <p:cNvPr id="2" name="">
            <a:extLst xmlns:a="http://schemas.openxmlformats.org/drawingml/2006/main">
              <a:ext uri="{FF2B5EF4-FFF2-40B4-BE49-F238E27FC236}">
                <a16:creationId xmlns:a16="http://schemas.microsoft.com/office/drawing/2014/main" id="{30589D92-08B2-4F6D-9B37-3D05B754080F}"/>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6 — Evaluate behavior online</a:t>
            </a:r>
          </a:p>
        </p:txBody>
      </p:sp>
      <p:sp>
        <p:nvSpPr>
          <p:cNvPr id="3" name="">
            <a:extLst xmlns:a="http://schemas.openxmlformats.org/drawingml/2006/main">
              <a:ext uri="{FF2B5EF4-FFF2-40B4-BE49-F238E27FC236}">
                <a16:creationId xmlns:a16="http://schemas.microsoft.com/office/drawing/2014/main" id="{B9CB03D4-8CC5-40FE-AAAC-ACAF3C6A0137}"/>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CC166A18-BF70-4C85-B0DC-32F5794FDE8B}"/>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DFB96D33-7BF9-45BA-B028-DF263DB320D3}"/>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41F54070-BA8F-4785-9133-340AE98E27E5}"/>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D573B6C6-B07A-42AA-9C32-7FE8D2260E6D}"/>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B6A9FF78-F26A-48A8-A8C3-B4996DCDC44E}"/>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1A81E603-1709-4A6A-A1BA-EB6FCE074A2C}"/>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D15BBB4B-5BF7-4887-8E8E-039B9C354D3B}"/>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7C701423-64B6-40A7-BB76-7E9781B5D0CB}"/>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3744ECE6-88CA-441B-97BF-5B0432092718}"/>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DD79461F-AC45-47FE-977D-7FF9F7DE81B1}"/>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68D5BFB0-61A1-4076-AFE6-A049007685A9}"/>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F3B4B823-92D0-4336-BE00-E09F5E53AB27}"/>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60874291-C7B8-48D0-BC3D-9C426BDCD8EF}"/>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3207DD76-3A6A-42E5-9514-42138BE48B5B}"/>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0D91DB17-0C45-4E24-8CFD-E8E8128EE55A}"/>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06</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ONLINE</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0A0FDCE3-2F9D-4C5C-9342-D76EE6C34563}"/>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A01783EC-D7D9-4E45-86AE-A9E3E22689B4}"/>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882ED871-5B11-4C7A-A43F-E52CEE7C90E6}"/>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Online eval measures the system on the distribution and outcomes that actually occurred.</a:t>
            </a:r>
          </a:p>
        </p:txBody>
      </p:sp>
      <p:sp>
        <p:nvSpPr>
          <p:cNvPr id="22" name="">
            <a:extLst xmlns:a="http://schemas.openxmlformats.org/drawingml/2006/main">
              <a:ext uri="{FF2B5EF4-FFF2-40B4-BE49-F238E27FC236}">
                <a16:creationId xmlns:a16="http://schemas.microsoft.com/office/drawing/2014/main" id="{317BD6B5-D0F7-43D0-99F0-827A4DE654B6}"/>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97782A2D-DDF2-406B-91C3-1B1F20AF1270}"/>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33</a:t>
            </a:r>
          </a:p>
        </p:txBody>
      </p:sp>
    </p:spTree>
    <p:extLst>
      <p:ext uri="{BB962C8B-B14F-4D97-AF65-F5344CB8AC3E}">
        <p14:creationId xmlns:p14="http://schemas.microsoft.com/office/powerpoint/2010/main" val="1421934923"/>
      </p:ext>
    </p:extLst>
  </p:cSld>
</p:sld>
</file>

<file path=ppt/slides/slide3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A0F3A543-ACBD-45BF-902A-D0BA15BC8E94}"/>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Offline and online evals differ</a:t>
            </a:r>
          </a:p>
        </p:txBody>
      </p:sp>
      <p:sp>
        <p:nvSpPr>
          <p:cNvPr id="2" name="lifecycle-rail-1">
            <a:extLst xmlns:a="http://schemas.openxmlformats.org/drawingml/2006/main">
              <a:ext uri="{FF2B5EF4-FFF2-40B4-BE49-F238E27FC236}">
                <a16:creationId xmlns:a16="http://schemas.microsoft.com/office/drawing/2014/main" id="{232AE7D1-8BE0-4CB8-9BC4-7F252C6D200E}"/>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16522449-E985-4B51-94FF-BF836DA9E875}"/>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7B1A299A-14E3-4797-A673-A7CEF21225DC}"/>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3085C7E1-BB1F-4A2F-A073-A4C0D1DD7D86}"/>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7B77CFB5-3D72-4669-9638-3FCA724F739C}"/>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8EF61382-FEF0-46D8-AEC7-2DFF8A60EC3B}"/>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0AECAA65-EFAC-4558-8ADB-67B1DC159A24}"/>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ECB13EB0-0744-4221-BD45-22DE810201EC}"/>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Property</a:t>
                      </a:r>
                    </a:p>
                  </a:txBody>
                  <a:tcPr marL="91440" marR="91440" marT="45720" marB="45720">
                    <a:solidFill>
                      <a:srgbClr val="000000"/>
                    </a:solidFill>
                  </a:tcPr>
                </a:tc>
                <a:tc>
                  <a:txBody>
                    <a:bodyPr/>
                    <a:lstStyle/>
                    <a:p>
                      <a:r>
                        <a:rPr sz="1275" b="1">
                          <a:solidFill>
                            <a:srgbClr val="FFFFFF"/>
                          </a:solidFill>
                        </a:rPr>
                        <a:t>OFFLINE EVAL</a:t>
                      </a:r>
                    </a:p>
                  </a:txBody>
                  <a:tcPr marL="91440" marR="91440" marT="45720" marB="45720">
                    <a:solidFill>
                      <a:srgbClr val="000000"/>
                    </a:solidFill>
                  </a:tcPr>
                </a:tc>
                <a:tc>
                  <a:txBody>
                    <a:bodyPr/>
                    <a:lstStyle/>
                    <a:p>
                      <a:r>
                        <a:rPr sz="1275" b="1">
                          <a:solidFill>
                            <a:srgbClr val="FFFFFF"/>
                          </a:solidFill>
                        </a:rPr>
                        <a:t>ONLINE EVAL</a:t>
                      </a:r>
                    </a:p>
                  </a:txBody>
                  <a:tcPr marL="91440" marR="91440" marT="45720" marB="45720">
                    <a:solidFill>
                      <a:srgbClr val="000000"/>
                    </a:solidFill>
                  </a:tcPr>
                </a:tc>
                <a:tc>
                  <a:txBody>
                    <a:bodyPr/>
                    <a:lstStyle/>
                    <a:p>
                      <a:r>
                        <a:rPr sz="1275" b="1">
                          <a:solidFill>
                            <a:srgbClr val="FFFFFF"/>
                          </a:solidFill>
                        </a:rPr>
                        <a:t>ENGINEERING CONSEQUENCE</a:t>
                      </a:r>
                    </a:p>
                  </a:txBody>
                  <a:tcPr marL="91440" marR="91440" marT="45720" marB="45720">
                    <a:solidFill>
                      <a:srgbClr val="000000"/>
                    </a:solidFill>
                  </a:tcPr>
                </a:tc>
              </a:tr>
              <a:tr h="900113">
                <a:tc>
                  <a:txBody>
                    <a:bodyPr/>
                    <a:lstStyle/>
                    <a:p>
                      <a:r>
                        <a:rPr sz="1200" b="1"/>
                        <a:t>Distribution</a:t>
                      </a:r>
                    </a:p>
                  </a:txBody>
                  <a:tcPr marL="91440" marR="91440" marT="45720" marB="45720">
                    <a:solidFill>
                      <a:srgbClr val="F1F2F4"/>
                    </a:solidFill>
                  </a:tcPr>
                </a:tc>
                <a:tc>
                  <a:txBody>
                    <a:bodyPr/>
                    <a:lstStyle/>
                    <a:p>
                      <a:r>
                        <a:rPr sz="1200"/>
                        <a:t>Curated approximation</a:t>
                      </a:r>
                    </a:p>
                  </a:txBody>
                  <a:tcPr marL="91440" marR="91440" marT="45720" marB="45720"/>
                </a:tc>
                <a:tc>
                  <a:txBody>
                    <a:bodyPr/>
                    <a:lstStyle/>
                    <a:p>
                      <a:r>
                        <a:rPr sz="1200"/>
                        <a:t>Traffic that actually occurred</a:t>
                      </a:r>
                    </a:p>
                  </a:txBody>
                  <a:tcPr marL="91440" marR="91440" marT="45720" marB="45720"/>
                </a:tc>
                <a:tc>
                  <a:txBody>
                    <a:bodyPr/>
                    <a:lstStyle/>
                    <a:p>
                      <a:r>
                        <a:rPr sz="1200"/>
                        <a:t>Use production logs to refresh offline evidence</a:t>
                      </a:r>
                    </a:p>
                  </a:txBody>
                  <a:tcPr marL="91440" marR="91440" marT="45720" marB="45720"/>
                </a:tc>
              </a:tr>
              <a:tr h="900113">
                <a:tc>
                  <a:txBody>
                    <a:bodyPr/>
                    <a:lstStyle/>
                    <a:p>
                      <a:r>
                        <a:rPr sz="1200" b="1"/>
                        <a:t>Candidate comparison</a:t>
                      </a:r>
                    </a:p>
                  </a:txBody>
                  <a:tcPr marL="91440" marR="91440" marT="45720" marB="45720">
                    <a:solidFill>
                      <a:srgbClr val="F1F2F4"/>
                    </a:solidFill>
                  </a:tcPr>
                </a:tc>
                <a:tc>
                  <a:txBody>
                    <a:bodyPr/>
                    <a:lstStyle/>
                    <a:p>
                      <a:r>
                        <a:rPr sz="1200"/>
                        <a:t>Paired and repeatable</a:t>
                      </a:r>
                    </a:p>
                  </a:txBody>
                  <a:tcPr marL="91440" marR="91440" marT="45720" marB="45720"/>
                </a:tc>
                <a:tc>
                  <a:txBody>
                    <a:bodyPr/>
                    <a:lstStyle/>
                    <a:p>
                      <a:r>
                        <a:rPr sz="1200"/>
                        <a:t>Randomized or observational</a:t>
                      </a:r>
                    </a:p>
                  </a:txBody>
                  <a:tcPr marL="91440" marR="91440" marT="45720" marB="45720"/>
                </a:tc>
                <a:tc>
                  <a:txBody>
                    <a:bodyPr/>
                    <a:lstStyle/>
                    <a:p>
                      <a:r>
                        <a:rPr sz="1200"/>
                        <a:t>Do not infer causality from an unassigned dashboard</a:t>
                      </a:r>
                    </a:p>
                  </a:txBody>
                  <a:tcPr marL="91440" marR="91440" marT="45720" marB="45720"/>
                </a:tc>
              </a:tr>
              <a:tr h="900113">
                <a:tc>
                  <a:txBody>
                    <a:bodyPr/>
                    <a:lstStyle/>
                    <a:p>
                      <a:r>
                        <a:rPr sz="1200" b="1"/>
                        <a:t>Labels</a:t>
                      </a:r>
                    </a:p>
                  </a:txBody>
                  <a:tcPr marL="91440" marR="91440" marT="45720" marB="45720">
                    <a:solidFill>
                      <a:srgbClr val="F1F2F4"/>
                    </a:solidFill>
                  </a:tcPr>
                </a:tc>
                <a:tc>
                  <a:txBody>
                    <a:bodyPr/>
                    <a:lstStyle/>
                    <a:p>
                      <a:r>
                        <a:rPr sz="1200"/>
                        <a:t>Available by construction</a:t>
                      </a:r>
                    </a:p>
                  </a:txBody>
                  <a:tcPr marL="91440" marR="91440" marT="45720" marB="45720"/>
                </a:tc>
                <a:tc>
                  <a:txBody>
                    <a:bodyPr/>
                    <a:lstStyle/>
                    <a:p>
                      <a:r>
                        <a:rPr sz="1200"/>
                        <a:t>Often delayed, sparse, or proxy-based</a:t>
                      </a:r>
                    </a:p>
                  </a:txBody>
                  <a:tcPr marL="91440" marR="91440" marT="45720" marB="45720"/>
                </a:tc>
                <a:tc>
                  <a:txBody>
                    <a:bodyPr/>
                    <a:lstStyle/>
                    <a:p>
                      <a:r>
                        <a:rPr sz="1200"/>
                        <a:t>Plan review and outcome joins before launch</a:t>
                      </a:r>
                    </a:p>
                  </a:txBody>
                  <a:tcPr marL="91440" marR="91440" marT="45720" marB="45720"/>
                </a:tc>
              </a:tr>
              <a:tr h="900113">
                <a:tc>
                  <a:txBody>
                    <a:bodyPr/>
                    <a:lstStyle/>
                    <a:p>
                      <a:r>
                        <a:rPr sz="1200" b="1"/>
                        <a:t>Risk</a:t>
                      </a:r>
                    </a:p>
                  </a:txBody>
                  <a:tcPr marL="91440" marR="91440" marT="45720" marB="45720">
                    <a:solidFill>
                      <a:srgbClr val="F1F2F4"/>
                    </a:solidFill>
                  </a:tcPr>
                </a:tc>
                <a:tc>
                  <a:txBody>
                    <a:bodyPr/>
                    <a:lstStyle/>
                    <a:p>
                      <a:r>
                        <a:rPr sz="1200"/>
                        <a:t>No user exposure</a:t>
                      </a:r>
                    </a:p>
                  </a:txBody>
                  <a:tcPr marL="91440" marR="91440" marT="45720" marB="45720"/>
                </a:tc>
                <a:tc>
                  <a:txBody>
                    <a:bodyPr/>
                    <a:lstStyle/>
                    <a:p>
                      <a:r>
                        <a:rPr sz="1200"/>
                        <a:t>Real user and system impact</a:t>
                      </a:r>
                    </a:p>
                  </a:txBody>
                  <a:tcPr marL="91440" marR="91440" marT="45720" marB="45720"/>
                </a:tc>
                <a:tc>
                  <a:txBody>
                    <a:bodyPr/>
                    <a:lstStyle/>
                    <a:p>
                      <a:r>
                        <a:rPr sz="1200"/>
                        <a:t>Stage exposure and prewrite rollback</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E22DCA1D-C8BE-44FE-BE2F-AFBEE1778385}"/>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02439324-4C3D-4A0C-9C18-10FEC7B616A5}"/>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34</a:t>
            </a:r>
          </a:p>
        </p:txBody>
      </p:sp>
    </p:spTree>
    <p:extLst>
      <p:ext uri="{BB962C8B-B14F-4D97-AF65-F5344CB8AC3E}">
        <p14:creationId xmlns:p14="http://schemas.microsoft.com/office/powerpoint/2010/main" val="1325140957"/>
      </p:ext>
    </p:extLst>
  </p:cSld>
</p:sld>
</file>

<file path=ppt/slides/slide3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0837D73E-C6DF-441F-AAB6-13152A2FD209}"/>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Trace online signals from input to outcome</a:t>
            </a:r>
          </a:p>
        </p:txBody>
      </p:sp>
      <p:sp>
        <p:nvSpPr>
          <p:cNvPr id="2" name="lifecycle-rail-1">
            <a:extLst xmlns:a="http://schemas.openxmlformats.org/drawingml/2006/main">
              <a:ext uri="{FF2B5EF4-FFF2-40B4-BE49-F238E27FC236}">
                <a16:creationId xmlns:a16="http://schemas.microsoft.com/office/drawing/2014/main" id="{0D270E58-C3F0-418D-8562-46F84DA2C10C}"/>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D30ED3F4-F5AB-4937-97A0-C941AD809253}"/>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79B580C9-2DD9-46F8-BAC7-2860D5175C50}"/>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79321FCF-16AA-449B-A1A9-A045BBFFD047}"/>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57909A62-784C-49B7-9DB6-C82154A60074}"/>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BAF00CD5-F107-4593-97B5-420BFDF8B2F1}"/>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31E6B16F-A548-4982-880A-740381004249}"/>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A32FF499-62F2-4B73-A657-8FB82E5AB0A8}"/>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Observe</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00113">
                <a:tc>
                  <a:txBody>
                    <a:bodyPr/>
                    <a:lstStyle/>
                    <a:p>
                      <a:r>
                        <a:rPr sz="1200" b="1"/>
                        <a:t>Inputs</a:t>
                      </a:r>
                    </a:p>
                  </a:txBody>
                  <a:tcPr marL="91440" marR="91440" marT="45720" marB="45720">
                    <a:solidFill>
                      <a:srgbClr val="F1F2F4"/>
                    </a:solidFill>
                  </a:tcPr>
                </a:tc>
                <a:tc>
                  <a:txBody>
                    <a:bodyPr/>
                    <a:lstStyle/>
                    <a:p>
                      <a:r>
                        <a:rPr sz="1200"/>
                        <a:t>Feature schema, missingness, cohort mix</a:t>
                      </a:r>
                    </a:p>
                  </a:txBody>
                  <a:tcPr marL="91440" marR="91440" marT="45720" marB="45720"/>
                </a:tc>
                <a:tc>
                  <a:txBody>
                    <a:bodyPr/>
                    <a:lstStyle/>
                    <a:p>
                      <a:r>
                        <a:rPr sz="1200"/>
                        <a:t>Intent, language, length, context/retrieval mix</a:t>
                      </a:r>
                    </a:p>
                  </a:txBody>
                  <a:tcPr marL="91440" marR="91440" marT="45720" marB="45720"/>
                </a:tc>
                <a:tc>
                  <a:txBody>
                    <a:bodyPr/>
                    <a:lstStyle/>
                    <a:p>
                      <a:r>
                        <a:rPr sz="1200"/>
                        <a:t>Task mix, state, permissions, available tools</a:t>
                      </a:r>
                    </a:p>
                  </a:txBody>
                  <a:tcPr marL="91440" marR="91440" marT="45720" marB="45720"/>
                </a:tc>
              </a:tr>
              <a:tr h="900113">
                <a:tc>
                  <a:txBody>
                    <a:bodyPr/>
                    <a:lstStyle/>
                    <a:p>
                      <a:r>
                        <a:rPr sz="1200" b="1"/>
                        <a:t>Behavior</a:t>
                      </a:r>
                    </a:p>
                  </a:txBody>
                  <a:tcPr marL="91440" marR="91440" marT="45720" marB="45720">
                    <a:solidFill>
                      <a:srgbClr val="F1F2F4"/>
                    </a:solidFill>
                  </a:tcPr>
                </a:tc>
                <a:tc>
                  <a:txBody>
                    <a:bodyPr/>
                    <a:lstStyle/>
                    <a:p>
                      <a:r>
                        <a:rPr sz="1200"/>
                        <a:t>Prediction distribution + calibration</a:t>
                      </a:r>
                    </a:p>
                  </a:txBody>
                  <a:tcPr marL="91440" marR="91440" marT="45720" marB="45720"/>
                </a:tc>
                <a:tc>
                  <a:txBody>
                    <a:bodyPr/>
                    <a:lstStyle/>
                    <a:p>
                      <a:r>
                        <a:rPr sz="1200"/>
                        <a:t>Output validity, groundedness, refusals, corrections</a:t>
                      </a:r>
                    </a:p>
                  </a:txBody>
                  <a:tcPr marL="91440" marR="91440" marT="45720" marB="45720"/>
                </a:tc>
                <a:tc>
                  <a:txBody>
                    <a:bodyPr/>
                    <a:lstStyle/>
                    <a:p>
                      <a:r>
                        <a:rPr sz="1200"/>
                        <a:t>Tool choice, arguments, steps, retries, handoffs, denials</a:t>
                      </a:r>
                    </a:p>
                  </a:txBody>
                  <a:tcPr marL="91440" marR="91440" marT="45720" marB="45720"/>
                </a:tc>
              </a:tr>
              <a:tr h="900113">
                <a:tc>
                  <a:txBody>
                    <a:bodyPr/>
                    <a:lstStyle/>
                    <a:p>
                      <a:r>
                        <a:rPr sz="1200" b="1"/>
                        <a:t>Outcome</a:t>
                      </a:r>
                    </a:p>
                  </a:txBody>
                  <a:tcPr marL="91440" marR="91440" marT="45720" marB="45720">
                    <a:solidFill>
                      <a:srgbClr val="F1F2F4"/>
                    </a:solidFill>
                  </a:tcPr>
                </a:tc>
                <a:tc>
                  <a:txBody>
                    <a:bodyPr/>
                    <a:lstStyle/>
                    <a:p>
                      <a:r>
                        <a:rPr sz="1200"/>
                        <a:t>Delayed label + downstream KPI</a:t>
                      </a:r>
                    </a:p>
                  </a:txBody>
                  <a:tcPr marL="91440" marR="91440" marT="45720" marB="45720"/>
                </a:tc>
                <a:tc>
                  <a:txBody>
                    <a:bodyPr/>
                    <a:lstStyle/>
                    <a:p>
                      <a:r>
                        <a:rPr sz="1200"/>
                        <a:t>Resolution, edit rate, escalation, user feedback</a:t>
                      </a:r>
                    </a:p>
                  </a:txBody>
                  <a:tcPr marL="91440" marR="91440" marT="45720" marB="45720"/>
                </a:tc>
                <a:tc>
                  <a:txBody>
                    <a:bodyPr/>
                    <a:lstStyle/>
                    <a:p>
                      <a:r>
                        <a:rPr sz="1200"/>
                        <a:t>Goal completion, side effects, human override, incident</a:t>
                      </a:r>
                    </a:p>
                  </a:txBody>
                  <a:tcPr marL="91440" marR="91440" marT="45720" marB="45720"/>
                </a:tc>
              </a:tr>
              <a:tr h="900113">
                <a:tc>
                  <a:txBody>
                    <a:bodyPr/>
                    <a:lstStyle/>
                    <a:p>
                      <a:r>
                        <a:rPr sz="1200" b="1"/>
                        <a:t>Operations</a:t>
                      </a:r>
                    </a:p>
                  </a:txBody>
                  <a:tcPr marL="91440" marR="91440" marT="45720" marB="45720">
                    <a:solidFill>
                      <a:srgbClr val="F1F2F4"/>
                    </a:solidFill>
                  </a:tcPr>
                </a:tc>
                <a:tc>
                  <a:txBody>
                    <a:bodyPr/>
                    <a:lstStyle/>
                    <a:p>
                      <a:r>
                        <a:rPr sz="1200"/>
                        <a:t>Latency, errors, throughput</a:t>
                      </a:r>
                    </a:p>
                  </a:txBody>
                  <a:tcPr marL="91440" marR="91440" marT="45720" marB="45720"/>
                </a:tc>
                <a:tc>
                  <a:txBody>
                    <a:bodyPr/>
                    <a:lstStyle/>
                    <a:p>
                      <a:r>
                        <a:rPr sz="1200"/>
                        <a:t>Tokens, cost, provider errors, retrieval health</a:t>
                      </a:r>
                    </a:p>
                  </a:txBody>
                  <a:tcPr marL="91440" marR="91440" marT="45720" marB="45720"/>
                </a:tc>
                <a:tc>
                  <a:txBody>
                    <a:bodyPr/>
                    <a:lstStyle/>
                    <a:p>
                      <a:r>
                        <a:rPr sz="1200"/>
                        <a:t>Path latency, tool errors, budgets, loops, queueing</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7AAD9E43-2917-40A6-B131-E6DFC258FB00}"/>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B77417C1-F62A-47F8-B910-F588EE6DD31D}"/>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35</a:t>
            </a:r>
          </a:p>
        </p:txBody>
      </p:sp>
    </p:spTree>
    <p:extLst>
      <p:ext uri="{BB962C8B-B14F-4D97-AF65-F5344CB8AC3E}">
        <p14:creationId xmlns:p14="http://schemas.microsoft.com/office/powerpoint/2010/main" val="1322255017"/>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sp>
        <p:nvSpPr>
          <p:cNvPr id="6" name="Google-Shape-532-p58-2">
            <a:extLst xmlns:a="http://schemas.openxmlformats.org/drawingml/2006/main">
              <a:ext uri="{FF2B5EF4-FFF2-40B4-BE49-F238E27FC236}">
                <a16:creationId xmlns:a16="http://schemas.microsoft.com/office/drawing/2014/main" id="{23735741-B496-4524-B145-12FF12FB31D8}"/>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36</a:t>
            </a:r>
          </a:p>
        </p:txBody>
      </p:sp>
      <p:sp>
        <p:nvSpPr>
          <p:cNvPr id="2" name="Google-Shape-533-p58-3">
            <a:extLst xmlns:a="http://schemas.openxmlformats.org/drawingml/2006/main">
              <a:ext uri="{FF2B5EF4-FFF2-40B4-BE49-F238E27FC236}">
                <a16:creationId xmlns:a16="http://schemas.microsoft.com/office/drawing/2014/main" id="{D49C33AF-9626-49A4-8BFF-2802BABA34FA}"/>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Production labels rarely arrive cleanly</a:t>
            </a:r>
          </a:p>
        </p:txBody>
      </p:sp>
      <p:sp>
        <p:nvSpPr>
          <p:cNvPr id="3" name="Google-Shape-534-p58-4">
            <a:extLst xmlns:a="http://schemas.openxmlformats.org/drawingml/2006/main">
              <a:ext uri="{FF2B5EF4-FFF2-40B4-BE49-F238E27FC236}">
                <a16:creationId xmlns:a16="http://schemas.microsoft.com/office/drawing/2014/main" id="{5AD20AC4-3412-4117-9004-735ACC4968B9}"/>
              </a:ext>
            </a:extLst>
          </p:cNvPr>
          <p:cNvSpPr>
            <a:spLocks xmlns:a="http://schemas.openxmlformats.org/drawingml/2006/main" noGrp="1"/>
          </p:cNvSpPr>
          <p:nvPr/>
        </p:nvSpPr>
        <p:spPr>
          <a:xfrm xmlns:a="http://schemas.openxmlformats.org/drawingml/2006/main">
            <a:off x="393668" y="3365468"/>
            <a:ext cx="3568732" cy="2628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Delayed</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Resolution, churn, incidents, and expert review can arrive hours or weeks later.</a:t>
            </a:r>
          </a:p>
        </p:txBody>
      </p:sp>
      <p:sp>
        <p:nvSpPr>
          <p:cNvPr id="4" name="Content-Placeholder-1-5">
            <a:extLst xmlns:a="http://schemas.openxmlformats.org/drawingml/2006/main">
              <a:ext uri="{FF2B5EF4-FFF2-40B4-BE49-F238E27FC236}">
                <a16:creationId xmlns:a16="http://schemas.microsoft.com/office/drawing/2014/main" id="{38A0F5C1-802D-4967-9609-0B534800458D}"/>
              </a:ext>
            </a:extLst>
          </p:cNvPr>
          <p:cNvSpPr>
            <a:spLocks xmlns:a="http://schemas.openxmlformats.org/drawingml/2006/main" noGrp="1"/>
          </p:cNvSpPr>
          <p:nvPr/>
        </p:nvSpPr>
        <p:spPr>
          <a:xfrm xmlns:a="http://schemas.openxmlformats.org/drawingml/2006/main">
            <a:off x="8229600" y="3365468"/>
            <a:ext cx="3568732" cy="262890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Proxy-based</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Clicks, retries, and thumbs may correlate with value without defining it.</a:t>
            </a:r>
          </a:p>
        </p:txBody>
      </p:sp>
      <p:sp>
        <p:nvSpPr>
          <p:cNvPr id="5" name="Content-Placeholder-2-6">
            <a:extLst xmlns:a="http://schemas.openxmlformats.org/drawingml/2006/main">
              <a:ext uri="{FF2B5EF4-FFF2-40B4-BE49-F238E27FC236}">
                <a16:creationId xmlns:a16="http://schemas.microsoft.com/office/drawing/2014/main" id="{B22B8633-AF9A-4DE5-BBCD-367FFF238D75}"/>
              </a:ext>
            </a:extLst>
          </p:cNvPr>
          <p:cNvSpPr>
            <a:spLocks xmlns:a="http://schemas.openxmlformats.org/drawingml/2006/main" noGrp="1"/>
          </p:cNvSpPr>
          <p:nvPr/>
        </p:nvSpPr>
        <p:spPr>
          <a:xfrm xmlns:a="http://schemas.openxmlformats.org/drawingml/2006/main">
            <a:off x="4311682" y="3365468"/>
            <a:ext cx="3568732" cy="262890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Selective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Only some users rate, appeal, edit, or escalate; missingness is informative.</a:t>
            </a:r>
          </a:p>
        </p:txBody>
      </p:sp>
    </p:spTree>
    <p:extLst>
      <p:ext uri="{BB962C8B-B14F-4D97-AF65-F5344CB8AC3E}">
        <p14:creationId xmlns:p14="http://schemas.microsoft.com/office/powerpoint/2010/main" val="542631232"/>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E3440645-FBD3-4122-A415-CB9614F69E4F}"/>
              </a:ext>
            </a:extLst>
          </p:cNvPr>
          <p:cNvSpPr>
            <a:spLocks xmlns:a="http://schemas.openxmlformats.org/drawingml/2006/main" noGrp="1"/>
          </p:cNvSpPr>
          <p:nvPr/>
        </p:nvSpPr>
        <p:spPr>
          <a:xfrm xmlns:a="http://schemas.openxmlformats.org/drawingml/2006/main">
            <a:off x="393668" y="2579942"/>
            <a:ext cx="9448800" cy="3624263"/>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4350" b="1">
                <a:solidFill>
                  <a:srgbClr val="000000"/>
                </a:solidFill>
                <a:latin typeface="Helvetica Neue"/>
                <a:ea typeface="Helvetica Neue"/>
                <a:cs typeface="Helvetica Neue"/>
              </a:rPr>
              <a:t>Next: detect when yesterday's evidence stops describing today's system.</a:t>
            </a:r>
          </a:p>
        </p:txBody>
      </p:sp>
      <p:sp>
        <p:nvSpPr>
          <p:cNvPr id="2" name="Subtitle-4-2">
            <a:extLst xmlns:a="http://schemas.openxmlformats.org/drawingml/2006/main">
              <a:ext uri="{FF2B5EF4-FFF2-40B4-BE49-F238E27FC236}">
                <a16:creationId xmlns:a16="http://schemas.microsoft.com/office/drawing/2014/main" id="{79237940-98B7-4C27-83EC-61CCB7CE563D}"/>
              </a:ext>
            </a:extLst>
          </p:cNvPr>
          <p:cNvSpPr>
            <a:spLocks xmlns:a="http://schemas.openxmlformats.org/drawingml/2006/main" noGrp="1"/>
          </p:cNvSpPr>
          <p:nvPr/>
        </p:nvSpPr>
        <p:spPr>
          <a:xfrm xmlns:a="http://schemas.openxmlformats.org/drawingml/2006/main">
            <a:off x="393668" y="392240"/>
            <a:ext cx="6157817"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10-MINUTE BREAK</a:t>
            </a:r>
          </a:p>
        </p:txBody>
      </p:sp>
      <p:sp>
        <p:nvSpPr>
          <p:cNvPr id="3" name="Subtitle-4-3">
            <a:extLst xmlns:a="http://schemas.openxmlformats.org/drawingml/2006/main">
              <a:ext uri="{FF2B5EF4-FFF2-40B4-BE49-F238E27FC236}">
                <a16:creationId xmlns:a16="http://schemas.microsoft.com/office/drawing/2014/main" id="{C300322E-9880-47DD-9F1E-E3202BB4472D}"/>
              </a:ext>
            </a:extLst>
          </p:cNvPr>
          <p:cNvSpPr>
            <a:spLocks xmlns:a="http://schemas.openxmlformats.org/drawingml/2006/main" noGrp="1"/>
          </p:cNvSpPr>
          <p:nvPr/>
        </p:nvSpPr>
        <p:spPr>
          <a:xfrm xmlns:a="http://schemas.openxmlformats.org/drawingml/2006/main">
            <a:off x="7886700" y="392240"/>
            <a:ext cx="39116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b="1">
                <a:solidFill>
                  <a:srgbClr val="000000"/>
                </a:solidFill>
                <a:latin typeface="Helvetica Neue"/>
                <a:ea typeface="Helvetica Neue"/>
                <a:cs typeface="Helvetica Neue"/>
              </a:rPr>
              <a:t>RETURN AT 2:38</a:t>
            </a:r>
          </a:p>
        </p:txBody>
      </p:sp>
    </p:spTree>
    <p:extLst>
      <p:ext uri="{BB962C8B-B14F-4D97-AF65-F5344CB8AC3E}">
        <p14:creationId xmlns:p14="http://schemas.microsoft.com/office/powerpoint/2010/main" val="806088124"/>
      </p:ext>
    </p:extLst>
  </p:cSld>
</p:sld>
</file>

<file path=ppt/slides/slide3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66D734EE-61C1-4FC9-B5AE-96911DE1A0AD}"/>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7 OF 8</a:t>
            </a:r>
          </a:p>
        </p:txBody>
      </p:sp>
      <p:sp>
        <p:nvSpPr>
          <p:cNvPr id="2" name="">
            <a:extLst xmlns:a="http://schemas.openxmlformats.org/drawingml/2006/main">
              <a:ext uri="{FF2B5EF4-FFF2-40B4-BE49-F238E27FC236}">
                <a16:creationId xmlns:a16="http://schemas.microsoft.com/office/drawing/2014/main" id="{51AC7302-9B11-439A-AE83-65487E0ADEB0}"/>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7 — Detect drift and confirm degradation</a:t>
            </a:r>
          </a:p>
        </p:txBody>
      </p:sp>
      <p:sp>
        <p:nvSpPr>
          <p:cNvPr id="3" name="">
            <a:extLst xmlns:a="http://schemas.openxmlformats.org/drawingml/2006/main">
              <a:ext uri="{FF2B5EF4-FFF2-40B4-BE49-F238E27FC236}">
                <a16:creationId xmlns:a16="http://schemas.microsoft.com/office/drawing/2014/main" id="{D298E58B-1566-4408-AE22-80CB9D823CE2}"/>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A6F8ED37-0DF8-4C8B-8783-E9C86EE1E2A3}"/>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9AF8C05A-7892-415F-93CA-020BF44E8D9D}"/>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B34BAA99-E1A2-4B1A-B276-3D0DBB0C66EC}"/>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562B3575-9A78-421A-A2BC-9C4E4576A3C7}"/>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1FA50177-4215-4F80-B8F1-2CFA62FE30F2}"/>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842BDA4A-73B5-4B85-BAEB-42B635C10DB3}"/>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9067D89A-9A01-487C-9C07-529345079DBC}"/>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525B4D56-99E1-4284-957C-CF8E1EC259C0}"/>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2034B1C1-AA0A-44EF-A69A-A791912A9C9A}"/>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1610706E-6505-45E6-B2EA-57F0F4286630}"/>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A1F4BB6F-3ABC-45B5-8692-11F442BD7AD7}"/>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4D933D97-413C-4E63-BCBE-C97C18359CC3}"/>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4D2CD6ED-993A-4733-9E7E-3537CC6254E2}"/>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A5BE1F4C-F4FD-48DA-AA4A-70A8A52997CF}"/>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3EF35C86-70DD-4D9A-9CB8-AA5D3728E384}"/>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523E6C1E-782A-4542-A808-0D7BD2C8DA7E}"/>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07</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DRIFT</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1BD5BCFD-E66D-4935-BEBE-F386754399ED}"/>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016E4362-C047-4F33-8FA0-0E29A40CF67A}"/>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Drift asks whether the evidence behind the release decision still applies.</a:t>
            </a:r>
          </a:p>
        </p:txBody>
      </p:sp>
      <p:sp>
        <p:nvSpPr>
          <p:cNvPr id="22" name="">
            <a:extLst xmlns:a="http://schemas.openxmlformats.org/drawingml/2006/main">
              <a:ext uri="{FF2B5EF4-FFF2-40B4-BE49-F238E27FC236}">
                <a16:creationId xmlns:a16="http://schemas.microsoft.com/office/drawing/2014/main" id="{18CB28F3-0C0F-4878-A040-6B90AD0595CC}"/>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4D72A533-C1BF-4F7D-858B-2955B42CB929}"/>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38</a:t>
            </a:r>
          </a:p>
        </p:txBody>
      </p:sp>
    </p:spTree>
    <p:extLst>
      <p:ext uri="{BB962C8B-B14F-4D97-AF65-F5344CB8AC3E}">
        <p14:creationId xmlns:p14="http://schemas.microsoft.com/office/powerpoint/2010/main" val="1319992253"/>
      </p:ext>
    </p:extLst>
  </p:cSld>
</p:sld>
</file>

<file path=ppt/slides/slide39.xml><?xml version="1.0" encoding="utf-8"?>
<p:sld xmlns:p="http://schemas.openxmlformats.org/presentationml/2006/main">
  <p:cSld>
    <p:spTree>
      <p:nvGrpSpPr>
        <p:cNvPr id="1" name=""/>
        <p:cNvGrpSpPr/>
        <p:nvPr/>
      </p:nvGrpSpPr>
      <p:grpSpPr>
        <a:xfrm xmlns:a="http://schemas.openxmlformats.org/drawingml/2006/main"/>
      </p:grpSpPr>
      <p:sp>
        <p:nvSpPr>
          <p:cNvPr id="7" name="Slide-Number-Placeholder-1-2">
            <a:extLst xmlns:a="http://schemas.openxmlformats.org/drawingml/2006/main">
              <a:ext uri="{FF2B5EF4-FFF2-40B4-BE49-F238E27FC236}">
                <a16:creationId xmlns:a16="http://schemas.microsoft.com/office/drawing/2014/main" id="{B16A7D81-0CEB-4B7D-8C49-004430ED44D0}"/>
              </a:ext>
            </a:extLst>
          </p:cNvPr>
          <p:cNvSpPr>
            <a:spLocks xmlns:a="http://schemas.openxmlformats.org/drawingml/2006/main" noGrp="1"/>
          </p:cNvSpPr>
          <p:nvPr/>
        </p:nvSpPr>
        <p:spPr>
          <a:xfrm xmlns:a="http://schemas.openxmlformats.org/drawingml/2006/main">
            <a:off x="11279219" y="6278594"/>
            <a:ext cx="519113"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39</a:t>
            </a:r>
          </a:p>
        </p:txBody>
      </p:sp>
      <p:sp>
        <p:nvSpPr>
          <p:cNvPr id="2" name="Title-2-3">
            <a:extLst xmlns:a="http://schemas.openxmlformats.org/drawingml/2006/main">
              <a:ext uri="{FF2B5EF4-FFF2-40B4-BE49-F238E27FC236}">
                <a16:creationId xmlns:a16="http://schemas.microsoft.com/office/drawing/2014/main" id="{6B6C5545-3599-4C14-B175-4CC0F3E38AE0}"/>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525" b="1">
                <a:solidFill>
                  <a:srgbClr val="000000"/>
                </a:solidFill>
                <a:latin typeface="Helvetica Neue"/>
                <a:ea typeface="Helvetica Neue"/>
                <a:cs typeface="Helvetica Neue"/>
              </a:rPr>
              <a:t>Four changes can invalidate yesterday's evidence</a:t>
            </a:r>
          </a:p>
        </p:txBody>
      </p:sp>
      <p:sp>
        <p:nvSpPr>
          <p:cNvPr id="3" name="Content-Placeholder-9-4">
            <a:extLst xmlns:a="http://schemas.openxmlformats.org/drawingml/2006/main">
              <a:ext uri="{FF2B5EF4-FFF2-40B4-BE49-F238E27FC236}">
                <a16:creationId xmlns:a16="http://schemas.microsoft.com/office/drawing/2014/main" id="{CD248916-21A7-45FD-AC6C-141B91913A5D}"/>
              </a:ext>
            </a:extLst>
          </p:cNvPr>
          <p:cNvSpPr>
            <a:spLocks xmlns:a="http://schemas.openxmlformats.org/drawingml/2006/main" noGrp="1"/>
          </p:cNvSpPr>
          <p:nvPr/>
        </p:nvSpPr>
        <p:spPr>
          <a:xfrm xmlns:a="http://schemas.openxmlformats.org/drawingml/2006/main">
            <a:off x="393668" y="2031968"/>
            <a:ext cx="5537168" cy="1643063"/>
          </a:xfrm>
          <a:prstGeom xmlns:a="http://schemas.openxmlformats.org/drawingml/2006/main" prst="rect">
            <a:avLst/>
          </a:prstGeom>
        </p:spPr>
        <p:txBody>
          <a:bodyPr xmlns:a="http://schemas.openxmlformats.org/drawingml/2006/main" lIns="91440" tIns="45720" rIns="91440" bIns="45720"/>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Input drift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The mix, format, language, or difficulty of incoming work changes.</a:t>
            </a:r>
          </a:p>
        </p:txBody>
      </p:sp>
      <p:sp>
        <p:nvSpPr>
          <p:cNvPr id="4" name="Content-Placeholder-10-5">
            <a:extLst xmlns:a="http://schemas.openxmlformats.org/drawingml/2006/main">
              <a:ext uri="{FF2B5EF4-FFF2-40B4-BE49-F238E27FC236}">
                <a16:creationId xmlns:a16="http://schemas.microsoft.com/office/drawing/2014/main" id="{B2096AD8-E8BC-4AFD-92DA-9B4FEBA7D143}"/>
              </a:ext>
            </a:extLst>
          </p:cNvPr>
          <p:cNvSpPr>
            <a:spLocks xmlns:a="http://schemas.openxmlformats.org/drawingml/2006/main" noGrp="1"/>
          </p:cNvSpPr>
          <p:nvPr/>
        </p:nvSpPr>
        <p:spPr>
          <a:xfrm xmlns:a="http://schemas.openxmlformats.org/drawingml/2006/main">
            <a:off x="6256592" y="2031968"/>
            <a:ext cx="5537168" cy="1643063"/>
          </a:xfrm>
          <a:prstGeom xmlns:a="http://schemas.openxmlformats.org/drawingml/2006/main" prst="rect">
            <a:avLst/>
          </a:prstGeom>
        </p:spPr>
        <p:txBody>
          <a:bodyPr xmlns:a="http://schemas.openxmlformats.org/drawingml/2006/main" lIns="91440" tIns="45720" rIns="91440" bIns="45720"/>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Environment drift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Models, APIs, tools, schemas, corpora, policies, or dependencies change.</a:t>
            </a:r>
          </a:p>
        </p:txBody>
      </p:sp>
      <p:sp>
        <p:nvSpPr>
          <p:cNvPr id="5" name="Content-Placeholder-9-6">
            <a:extLst xmlns:a="http://schemas.openxmlformats.org/drawingml/2006/main">
              <a:ext uri="{FF2B5EF4-FFF2-40B4-BE49-F238E27FC236}">
                <a16:creationId xmlns:a16="http://schemas.microsoft.com/office/drawing/2014/main" id="{F7A407BC-2E66-4EA1-B88E-E69E3C649F24}"/>
              </a:ext>
            </a:extLst>
          </p:cNvPr>
          <p:cNvSpPr>
            <a:spLocks xmlns:a="http://schemas.openxmlformats.org/drawingml/2006/main" noGrp="1"/>
          </p:cNvSpPr>
          <p:nvPr/>
        </p:nvSpPr>
        <p:spPr>
          <a:xfrm xmlns:a="http://schemas.openxmlformats.org/drawingml/2006/main">
            <a:off x="393668" y="4016978"/>
            <a:ext cx="5537168" cy="1643158"/>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Behavior drift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Predictions, outputs, paths, refusals, or tool use distributions move.</a:t>
            </a:r>
          </a:p>
        </p:txBody>
      </p:sp>
      <p:sp>
        <p:nvSpPr>
          <p:cNvPr id="6" name="Content-Placeholder-10-7">
            <a:extLst xmlns:a="http://schemas.openxmlformats.org/drawingml/2006/main">
              <a:ext uri="{FF2B5EF4-FFF2-40B4-BE49-F238E27FC236}">
                <a16:creationId xmlns:a16="http://schemas.microsoft.com/office/drawing/2014/main" id="{FA761AEB-12E4-4FE8-A3DF-AF23AC27CF17}"/>
              </a:ext>
            </a:extLst>
          </p:cNvPr>
          <p:cNvSpPr>
            <a:spLocks xmlns:a="http://schemas.openxmlformats.org/drawingml/2006/main" noGrp="1"/>
          </p:cNvSpPr>
          <p:nvPr/>
        </p:nvSpPr>
        <p:spPr>
          <a:xfrm xmlns:a="http://schemas.openxmlformats.org/drawingml/2006/main">
            <a:off x="6256592" y="4016978"/>
            <a:ext cx="5537168" cy="1643158"/>
          </a:xfrm>
          <a:prstGeom xmlns:a="http://schemas.openxmlformats.org/drawingml/2006/main" prst="rect">
            <a:avLst/>
          </a:prstGeom>
        </p:spPr>
        <p:txBody>
          <a:bodyPr xmlns:a="http://schemas.openxmlformats.org/drawingml/2006/main" lIns="0" tIns="0" rIns="0" bIns="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025" b="1">
                <a:solidFill>
                  <a:srgbClr val="000000"/>
                </a:solidFill>
                <a:latin typeface="Helvetica Neue"/>
                <a:ea typeface="Helvetica Neue"/>
                <a:cs typeface="Helvetica Neue"/>
              </a:rPr>
              <a:t>Outcome drift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a:solidFill>
                  <a:srgbClr val="000000"/>
                </a:solidFill>
                <a:latin typeface="Helvetica Neue"/>
                <a:ea typeface="Helvetica Neue"/>
                <a:cs typeface="Helvetica Neue"/>
              </a:rPr>
              <a:t>Task success, corrections, incidents, or user value changes.</a:t>
            </a:r>
          </a:p>
        </p:txBody>
      </p:sp>
    </p:spTree>
    <p:extLst>
      <p:ext uri="{BB962C8B-B14F-4D97-AF65-F5344CB8AC3E}">
        <p14:creationId xmlns:p14="http://schemas.microsoft.com/office/powerpoint/2010/main" val="153036807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5F916322-7120-477C-995B-B236D7BD1F13}"/>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EVIDENCE GETS MORE REALISTIC AS EXPOSURE GROWS</a:t>
            </a:r>
          </a:p>
        </p:txBody>
      </p:sp>
      <p:sp>
        <p:nvSpPr>
          <p:cNvPr id="2" name="">
            <a:extLst xmlns:a="http://schemas.openxmlformats.org/drawingml/2006/main">
              <a:ext uri="{FF2B5EF4-FFF2-40B4-BE49-F238E27FC236}">
                <a16:creationId xmlns:a16="http://schemas.microsoft.com/office/drawing/2014/main" id="{39576647-4C54-43F0-84BA-1B941BD56DB6}"/>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A failure can meet four different audiences</a:t>
            </a:r>
          </a:p>
        </p:txBody>
      </p:sp>
      <p:graphicFrame>
        <p:nvGraphicFramePr>
          <p:cNvPr id="8" name=""/>
          <p:cNvGraphicFramePr/>
          <p:nvPr/>
        </p:nvGraphicFramePr>
        <p:xfrm>
          <a:off xmlns:a="http://schemas.openxmlformats.org/drawingml/2006/main" x="781050" y="1476375"/>
          <a:ext xmlns:a="http://schemas.openxmlformats.org/drawingml/2006/main" cx="10629900" cy="4476750"/>
        </p:xfrm>
        <a:graphic xmlns:a="http://schemas.openxmlformats.org/drawingml/2006/main">
          <a:graphicData uri="http://schemas.openxmlformats.org/drawingml/2006/table">
            <a:tbl>
              <a:tblPr/>
              <a:tblGrid>
                <a:gridCol w="1676400"/>
                <a:gridCol w="2238375"/>
                <a:gridCol w="2238375"/>
                <a:gridCol w="2238375"/>
                <a:gridCol w="2238375"/>
              </a:tblGrid>
              <a:tr h="495300">
                <a:tc>
                  <a:txBody>
                    <a:bodyPr/>
                    <a:lstStyle/>
                    <a:p>
                      <a:r>
                        <a:rPr sz="1275" b="1">
                          <a:solidFill>
                            <a:srgbClr val="FFFFFF"/>
                          </a:solidFill>
                        </a:rPr>
                        <a:t/>
                      </a:r>
                    </a:p>
                  </a:txBody>
                  <a:tcPr marL="91440" marR="91440" marT="45720" marB="45720">
                    <a:solidFill>
                      <a:srgbClr val="000000"/>
                    </a:solidFill>
                  </a:tcPr>
                </a:tc>
                <a:tc>
                  <a:txBody>
                    <a:bodyPr/>
                    <a:lstStyle/>
                    <a:p>
                      <a:r>
                        <a:rPr sz="1275" b="1">
                          <a:solidFill>
                            <a:srgbClr val="FFFFFF"/>
                          </a:solidFill>
                        </a:rPr>
                        <a:t>LOCAL + CI</a:t>
                      </a:r>
                    </a:p>
                  </a:txBody>
                  <a:tcPr marL="91440" marR="91440" marT="45720" marB="45720">
                    <a:solidFill>
                      <a:srgbClr val="000000"/>
                    </a:solidFill>
                  </a:tcPr>
                </a:tc>
                <a:tc>
                  <a:txBody>
                    <a:bodyPr/>
                    <a:lstStyle/>
                    <a:p>
                      <a:r>
                        <a:rPr sz="1275" b="1">
                          <a:solidFill>
                            <a:srgbClr val="FFFFFF"/>
                          </a:solidFill>
                        </a:rPr>
                        <a:t>OFFLINE</a:t>
                      </a:r>
                    </a:p>
                  </a:txBody>
                  <a:tcPr marL="91440" marR="91440" marT="45720" marB="45720">
                    <a:solidFill>
                      <a:srgbClr val="000000"/>
                    </a:solidFill>
                  </a:tcPr>
                </a:tc>
                <a:tc>
                  <a:txBody>
                    <a:bodyPr/>
                    <a:lstStyle/>
                    <a:p>
                      <a:r>
                        <a:rPr sz="1275" b="1">
                          <a:solidFill>
                            <a:srgbClr val="FFFFFF"/>
                          </a:solidFill>
                        </a:rPr>
                        <a:t>STAGED</a:t>
                      </a:r>
                    </a:p>
                  </a:txBody>
                  <a:tcPr marL="91440" marR="91440" marT="45720" marB="45720">
                    <a:solidFill>
                      <a:srgbClr val="000000"/>
                    </a:solidFill>
                  </a:tcPr>
                </a:tc>
                <a:tc>
                  <a:txBody>
                    <a:bodyPr/>
                    <a:lstStyle/>
                    <a:p>
                      <a:r>
                        <a:rPr sz="1275" b="1">
                          <a:solidFill>
                            <a:srgbClr val="FFFFFF"/>
                          </a:solidFill>
                        </a:rPr>
                        <a:t>PRODUCTION</a:t>
                      </a:r>
                    </a:p>
                  </a:txBody>
                  <a:tcPr marL="91440" marR="91440" marT="45720" marB="45720">
                    <a:solidFill>
                      <a:srgbClr val="000000"/>
                    </a:solidFill>
                  </a:tcPr>
                </a:tc>
              </a:tr>
              <a:tr h="995363">
                <a:tc>
                  <a:txBody>
                    <a:bodyPr/>
                    <a:lstStyle/>
                    <a:p>
                      <a:r>
                        <a:rPr sz="1200" b="1"/>
                        <a:t>Evidence</a:t>
                      </a:r>
                    </a:p>
                  </a:txBody>
                  <a:tcPr marL="91440" marR="91440" marT="45720" marB="45720">
                    <a:solidFill>
                      <a:srgbClr val="F1F2F4"/>
                    </a:solidFill>
                  </a:tcPr>
                </a:tc>
                <a:tc>
                  <a:txBody>
                    <a:bodyPr/>
                    <a:lstStyle/>
                    <a:p>
                      <a:r>
                        <a:rPr sz="1200"/>
                        <a:t>Exact code contracts</a:t>
                      </a:r>
                    </a:p>
                  </a:txBody>
                  <a:tcPr marL="91440" marR="91440" marT="45720" marB="45720"/>
                </a:tc>
                <a:tc>
                  <a:txBody>
                    <a:bodyPr/>
                    <a:lstStyle/>
                    <a:p>
                      <a:r>
                        <a:rPr sz="1200"/>
                        <a:t>Stored representative cases</a:t>
                      </a:r>
                    </a:p>
                  </a:txBody>
                  <a:tcPr marL="91440" marR="91440" marT="45720" marB="45720"/>
                </a:tc>
                <a:tc>
                  <a:txBody>
                    <a:bodyPr/>
                    <a:lstStyle/>
                    <a:p>
                      <a:r>
                        <a:rPr sz="1200"/>
                        <a:t>Real traffic, bounded scope</a:t>
                      </a:r>
                    </a:p>
                  </a:txBody>
                  <a:tcPr marL="91440" marR="91440" marT="45720" marB="45720"/>
                </a:tc>
                <a:tc>
                  <a:txBody>
                    <a:bodyPr/>
                    <a:lstStyle/>
                    <a:p>
                      <a:r>
                        <a:rPr sz="1200"/>
                        <a:t>Outcomes across full traffic</a:t>
                      </a:r>
                    </a:p>
                  </a:txBody>
                  <a:tcPr marL="91440" marR="91440" marT="45720" marB="45720"/>
                </a:tc>
              </a:tr>
              <a:tr h="995363">
                <a:tc>
                  <a:txBody>
                    <a:bodyPr/>
                    <a:lstStyle/>
                    <a:p>
                      <a:r>
                        <a:rPr sz="1200" b="1"/>
                        <a:t>Users exposed</a:t>
                      </a:r>
                    </a:p>
                  </a:txBody>
                  <a:tcPr marL="91440" marR="91440" marT="45720" marB="45720">
                    <a:solidFill>
                      <a:srgbClr val="F1F2F4"/>
                    </a:solidFill>
                  </a:tcPr>
                </a:tc>
                <a:tc>
                  <a:txBody>
                    <a:bodyPr/>
                    <a:lstStyle/>
                    <a:p>
                      <a:r>
                        <a:rPr sz="1200"/>
                        <a:t>None</a:t>
                      </a:r>
                    </a:p>
                  </a:txBody>
                  <a:tcPr marL="91440" marR="91440" marT="45720" marB="45720"/>
                </a:tc>
                <a:tc>
                  <a:txBody>
                    <a:bodyPr/>
                    <a:lstStyle/>
                    <a:p>
                      <a:r>
                        <a:rPr sz="1200"/>
                        <a:t>None</a:t>
                      </a:r>
                    </a:p>
                  </a:txBody>
                  <a:tcPr marL="91440" marR="91440" marT="45720" marB="45720"/>
                </a:tc>
                <a:tc>
                  <a:txBody>
                    <a:bodyPr/>
                    <a:lstStyle/>
                    <a:p>
                      <a:r>
                        <a:rPr sz="1200"/>
                        <a:t>A controlled fraction</a:t>
                      </a:r>
                    </a:p>
                  </a:txBody>
                  <a:tcPr marL="91440" marR="91440" marT="45720" marB="45720"/>
                </a:tc>
                <a:tc>
                  <a:txBody>
                    <a:bodyPr/>
                    <a:lstStyle/>
                    <a:p>
                      <a:r>
                        <a:rPr sz="1200"/>
                        <a:t>Everyone in scope</a:t>
                      </a:r>
                    </a:p>
                  </a:txBody>
                  <a:tcPr marL="91440" marR="91440" marT="45720" marB="45720"/>
                </a:tc>
              </a:tr>
              <a:tr h="995363">
                <a:tc>
                  <a:txBody>
                    <a:bodyPr/>
                    <a:lstStyle/>
                    <a:p>
                      <a:r>
                        <a:rPr sz="1200" b="1"/>
                        <a:t>Failure response</a:t>
                      </a:r>
                    </a:p>
                  </a:txBody>
                  <a:tcPr marL="91440" marR="91440" marT="45720" marB="45720">
                    <a:solidFill>
                      <a:srgbClr val="F1F2F4"/>
                    </a:solidFill>
                  </a:tcPr>
                </a:tc>
                <a:tc>
                  <a:txBody>
                    <a:bodyPr/>
                    <a:lstStyle/>
                    <a:p>
                      <a:r>
                        <a:rPr sz="1200"/>
                        <a:t>Fail the build</a:t>
                      </a:r>
                    </a:p>
                  </a:txBody>
                  <a:tcPr marL="91440" marR="91440" marT="45720" marB="45720"/>
                </a:tc>
                <a:tc>
                  <a:txBody>
                    <a:bodyPr/>
                    <a:lstStyle/>
                    <a:p>
                      <a:r>
                        <a:rPr sz="1200"/>
                        <a:t>Reject the candidate</a:t>
                      </a:r>
                    </a:p>
                  </a:txBody>
                  <a:tcPr marL="91440" marR="91440" marT="45720" marB="45720"/>
                </a:tc>
                <a:tc>
                  <a:txBody>
                    <a:bodyPr/>
                    <a:lstStyle/>
                    <a:p>
                      <a:r>
                        <a:rPr sz="1200"/>
                        <a:t>Rollback or contain</a:t>
                      </a:r>
                    </a:p>
                  </a:txBody>
                  <a:tcPr marL="91440" marR="91440" marT="45720" marB="45720"/>
                </a:tc>
                <a:tc>
                  <a:txBody>
                    <a:bodyPr/>
                    <a:lstStyle/>
                    <a:p>
                      <a:r>
                        <a:rPr sz="1200"/>
                        <a:t>Mitigate, learn, update</a:t>
                      </a:r>
                    </a:p>
                  </a:txBody>
                  <a:tcPr marL="91440" marR="91440" marT="45720" marB="45720"/>
                </a:tc>
              </a:tr>
              <a:tr h="995363">
                <a:tc>
                  <a:txBody>
                    <a:bodyPr/>
                    <a:lstStyle/>
                    <a:p>
                      <a:r>
                        <a:rPr sz="1200" b="1"/>
                        <a:t>Unique value</a:t>
                      </a:r>
                    </a:p>
                  </a:txBody>
                  <a:tcPr marL="91440" marR="91440" marT="45720" marB="45720">
                    <a:solidFill>
                      <a:srgbClr val="F1F2F4"/>
                    </a:solidFill>
                  </a:tcPr>
                </a:tc>
                <a:tc>
                  <a:txBody>
                    <a:bodyPr/>
                    <a:lstStyle/>
                    <a:p>
                      <a:r>
                        <a:rPr sz="1200"/>
                        <a:t>Fast + deterministic</a:t>
                      </a:r>
                    </a:p>
                  </a:txBody>
                  <a:tcPr marL="91440" marR="91440" marT="45720" marB="45720"/>
                </a:tc>
                <a:tc>
                  <a:txBody>
                    <a:bodyPr/>
                    <a:lstStyle/>
                    <a:p>
                      <a:r>
                        <a:rPr sz="1200"/>
                        <a:t>Repeatable behavior comparison</a:t>
                      </a:r>
                    </a:p>
                  </a:txBody>
                  <a:tcPr marL="91440" marR="91440" marT="45720" marB="45720"/>
                </a:tc>
                <a:tc>
                  <a:txBody>
                    <a:bodyPr/>
                    <a:lstStyle/>
                    <a:p>
                      <a:r>
                        <a:rPr sz="1200"/>
                        <a:t>Serving realism</a:t>
                      </a:r>
                    </a:p>
                  </a:txBody>
                  <a:tcPr marL="91440" marR="91440" marT="45720" marB="45720"/>
                </a:tc>
                <a:tc>
                  <a:txBody>
                    <a:bodyPr/>
                    <a:lstStyle/>
                    <a:p>
                      <a:r>
                        <a:rPr sz="1200"/>
                        <a:t>New conditions + delayed outcomes</a:t>
                      </a:r>
                    </a:p>
                  </a:txBody>
                  <a:tcPr marL="91440" marR="91440" marT="45720" marB="45720"/>
                </a:tc>
              </a:tr>
            </a:tbl>
          </a:graphicData>
        </a:graphic>
      </p:graphicFrame>
      <p:sp>
        <p:nvSpPr>
          <p:cNvPr id="4" name="">
            <a:extLst xmlns:a="http://schemas.openxmlformats.org/drawingml/2006/main">
              <a:ext uri="{FF2B5EF4-FFF2-40B4-BE49-F238E27FC236}">
                <a16:creationId xmlns:a16="http://schemas.microsoft.com/office/drawing/2014/main" id="{9B2B59A6-EA68-4822-B2B4-E843BCD15C6C}"/>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5" name="">
            <a:extLst xmlns:a="http://schemas.openxmlformats.org/drawingml/2006/main">
              <a:ext uri="{FF2B5EF4-FFF2-40B4-BE49-F238E27FC236}">
                <a16:creationId xmlns:a16="http://schemas.microsoft.com/office/drawing/2014/main" id="{94842FCE-BC89-4537-B825-1D320858773E}"/>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4</a:t>
            </a:r>
          </a:p>
        </p:txBody>
      </p:sp>
    </p:spTree>
    <p:extLst>
      <p:ext uri="{BB962C8B-B14F-4D97-AF65-F5344CB8AC3E}">
        <p14:creationId xmlns:p14="http://schemas.microsoft.com/office/powerpoint/2010/main" val="515860577"/>
      </p:ext>
    </p:extLst>
  </p:cSld>
</p:sld>
</file>

<file path=ppt/slides/slide4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D068BD5E-8A5C-497A-85DA-C02C7F74D017}"/>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Drift appears differently across the three systems</a:t>
            </a:r>
          </a:p>
        </p:txBody>
      </p:sp>
      <p:sp>
        <p:nvSpPr>
          <p:cNvPr id="2" name="lifecycle-rail-1">
            <a:extLst xmlns:a="http://schemas.openxmlformats.org/drawingml/2006/main">
              <a:ext uri="{FF2B5EF4-FFF2-40B4-BE49-F238E27FC236}">
                <a16:creationId xmlns:a16="http://schemas.microsoft.com/office/drawing/2014/main" id="{2BBAEBEC-75C8-48BD-80A1-8530053C9A3D}"/>
              </a:ext>
            </a:extLst>
          </p:cNvPr>
          <p:cNvSpPr>
            <a:spLocks xmlns:a="http://schemas.openxmlformats.org/drawingml/2006/main" noGrp="1"/>
          </p:cNvSpPr>
          <p:nvPr/>
        </p:nvSpPr>
        <p:spPr>
          <a:xfrm xmlns:a="http://schemas.openxmlformats.org/drawingml/2006/main">
            <a:off x="6858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1  FRAME</a:t>
            </a:r>
          </a:p>
        </p:txBody>
      </p:sp>
      <p:sp>
        <p:nvSpPr>
          <p:cNvPr id="3" name="lifecycle-rail-2">
            <a:extLst xmlns:a="http://schemas.openxmlformats.org/drawingml/2006/main">
              <a:ext uri="{FF2B5EF4-FFF2-40B4-BE49-F238E27FC236}">
                <a16:creationId xmlns:a16="http://schemas.microsoft.com/office/drawing/2014/main" id="{9F8CB63D-D56A-4333-AFE2-1A4E12238C2E}"/>
              </a:ext>
            </a:extLst>
          </p:cNvPr>
          <p:cNvSpPr>
            <a:spLocks xmlns:a="http://schemas.openxmlformats.org/drawingml/2006/main" noGrp="1"/>
          </p:cNvSpPr>
          <p:nvPr/>
        </p:nvSpPr>
        <p:spPr>
          <a:xfrm xmlns:a="http://schemas.openxmlformats.org/drawingml/2006/main">
            <a:off x="20383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2  EVIDENCE</a:t>
            </a:r>
          </a:p>
        </p:txBody>
      </p:sp>
      <p:sp>
        <p:nvSpPr>
          <p:cNvPr id="4" name="lifecycle-rail-3">
            <a:extLst xmlns:a="http://schemas.openxmlformats.org/drawingml/2006/main">
              <a:ext uri="{FF2B5EF4-FFF2-40B4-BE49-F238E27FC236}">
                <a16:creationId xmlns:a16="http://schemas.microsoft.com/office/drawing/2014/main" id="{DB8C791E-7E45-4668-BAA0-53715FF03993}"/>
              </a:ext>
            </a:extLst>
          </p:cNvPr>
          <p:cNvSpPr>
            <a:spLocks xmlns:a="http://schemas.openxmlformats.org/drawingml/2006/main" noGrp="1"/>
          </p:cNvSpPr>
          <p:nvPr/>
        </p:nvSpPr>
        <p:spPr>
          <a:xfrm xmlns:a="http://schemas.openxmlformats.org/drawingml/2006/main">
            <a:off x="339090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3  CANDIDATE</a:t>
            </a:r>
          </a:p>
        </p:txBody>
      </p:sp>
      <p:sp>
        <p:nvSpPr>
          <p:cNvPr id="5" name="lifecycle-rail-4">
            <a:extLst xmlns:a="http://schemas.openxmlformats.org/drawingml/2006/main">
              <a:ext uri="{FF2B5EF4-FFF2-40B4-BE49-F238E27FC236}">
                <a16:creationId xmlns:a16="http://schemas.microsoft.com/office/drawing/2014/main" id="{2589242C-26B1-4A3E-9800-41C69BD5D9CF}"/>
              </a:ext>
            </a:extLst>
          </p:cNvPr>
          <p:cNvSpPr>
            <a:spLocks xmlns:a="http://schemas.openxmlformats.org/drawingml/2006/main" noGrp="1"/>
          </p:cNvSpPr>
          <p:nvPr/>
        </p:nvSpPr>
        <p:spPr>
          <a:xfrm xmlns:a="http://schemas.openxmlformats.org/drawingml/2006/main">
            <a:off x="4743450" y="1123950"/>
            <a:ext cx="1333500" cy="400050"/>
          </a:xfrm>
          <a:prstGeom xmlns:a="http://schemas.openxmlformats.org/drawingml/2006/main" prst="rect">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4  OFFLINE</a:t>
            </a:r>
          </a:p>
        </p:txBody>
      </p:sp>
      <p:sp>
        <p:nvSpPr>
          <p:cNvPr id="6" name="lifecycle-rail-5">
            <a:extLst xmlns:a="http://schemas.openxmlformats.org/drawingml/2006/main">
              <a:ext uri="{FF2B5EF4-FFF2-40B4-BE49-F238E27FC236}">
                <a16:creationId xmlns:a16="http://schemas.microsoft.com/office/drawing/2014/main" id="{B2A9874D-6D25-4FAE-B662-FAE9759A007D}"/>
              </a:ext>
            </a:extLst>
          </p:cNvPr>
          <p:cNvSpPr>
            <a:spLocks xmlns:a="http://schemas.openxmlformats.org/drawingml/2006/main" noGrp="1"/>
          </p:cNvSpPr>
          <p:nvPr/>
        </p:nvSpPr>
        <p:spPr>
          <a:xfrm xmlns:a="http://schemas.openxmlformats.org/drawingml/2006/main">
            <a:off x="609600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5  STAGE</a:t>
            </a:r>
          </a:p>
        </p:txBody>
      </p:sp>
      <p:sp>
        <p:nvSpPr>
          <p:cNvPr id="7" name="lifecycle-rail-6">
            <a:extLst xmlns:a="http://schemas.openxmlformats.org/drawingml/2006/main">
              <a:ext uri="{FF2B5EF4-FFF2-40B4-BE49-F238E27FC236}">
                <a16:creationId xmlns:a16="http://schemas.microsoft.com/office/drawing/2014/main" id="{C1C04B61-C738-4658-8234-9FEEA4BFBD40}"/>
              </a:ext>
            </a:extLst>
          </p:cNvPr>
          <p:cNvSpPr>
            <a:spLocks xmlns:a="http://schemas.openxmlformats.org/drawingml/2006/main" noGrp="1"/>
          </p:cNvSpPr>
          <p:nvPr/>
        </p:nvSpPr>
        <p:spPr>
          <a:xfrm xmlns:a="http://schemas.openxmlformats.org/drawingml/2006/main">
            <a:off x="74485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6  ONLINE</a:t>
            </a:r>
          </a:p>
        </p:txBody>
      </p:sp>
      <p:sp>
        <p:nvSpPr>
          <p:cNvPr id="8" name="lifecycle-rail-7">
            <a:extLst xmlns:a="http://schemas.openxmlformats.org/drawingml/2006/main">
              <a:ext uri="{FF2B5EF4-FFF2-40B4-BE49-F238E27FC236}">
                <a16:creationId xmlns:a16="http://schemas.microsoft.com/office/drawing/2014/main" id="{61E1A9BF-CF22-4FEF-A3C4-28095DB1FC1F}"/>
              </a:ext>
            </a:extLst>
          </p:cNvPr>
          <p:cNvSpPr>
            <a:spLocks xmlns:a="http://schemas.openxmlformats.org/drawingml/2006/main" noGrp="1"/>
          </p:cNvSpPr>
          <p:nvPr/>
        </p:nvSpPr>
        <p:spPr>
          <a:xfrm xmlns:a="http://schemas.openxmlformats.org/drawingml/2006/main">
            <a:off x="8801100" y="1123950"/>
            <a:ext cx="1333500" cy="400050"/>
          </a:xfrm>
          <a:prstGeom xmlns:a="http://schemas.openxmlformats.org/drawingml/2006/main" prst="rect">
            <a:avLst/>
          </a:prstGeom>
          <a:solidFill xmlns:a="http://schemas.openxmlformats.org/drawingml/2006/main">
            <a:srgbClr val="3D8DFF"/>
          </a:solidFill>
          <a:ln xmlns:a="http://schemas.openxmlformats.org/drawingml/2006/main" w="9525">
            <a:solidFill>
              <a:srgbClr val="3D8DFF"/>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FFFFFF"/>
                </a:solidFill>
                <a:latin typeface="Helvetica Neue"/>
                <a:ea typeface="Helvetica Neue"/>
                <a:cs typeface="Helvetica Neue"/>
              </a:defRPr>
            </a:pPr>
            <a:r>
              <a:rPr sz="975" b="1">
                <a:solidFill>
                  <a:srgbClr val="FFFFFF"/>
                </a:solidFill>
                <a:latin typeface="Helvetica Neue"/>
                <a:ea typeface="Helvetica Neue"/>
                <a:cs typeface="Helvetica Neue"/>
              </a:rPr>
              <a:t>7  DRIFT</a:t>
            </a:r>
          </a:p>
        </p:txBody>
      </p:sp>
      <p:sp>
        <p:nvSpPr>
          <p:cNvPr id="9" name="lifecycle-rail-8">
            <a:extLst xmlns:a="http://schemas.openxmlformats.org/drawingml/2006/main">
              <a:ext uri="{FF2B5EF4-FFF2-40B4-BE49-F238E27FC236}">
                <a16:creationId xmlns:a16="http://schemas.microsoft.com/office/drawing/2014/main" id="{63A2A8C5-3698-41BA-993F-AE55EBF84F7D}"/>
              </a:ext>
            </a:extLst>
          </p:cNvPr>
          <p:cNvSpPr>
            <a:spLocks xmlns:a="http://schemas.openxmlformats.org/drawingml/2006/main" noGrp="1"/>
          </p:cNvSpPr>
          <p:nvPr/>
        </p:nvSpPr>
        <p:spPr>
          <a:xfrm xmlns:a="http://schemas.openxmlformats.org/drawingml/2006/main">
            <a:off x="10153650" y="1123950"/>
            <a:ext cx="1333500" cy="400050"/>
          </a:xfrm>
          <a:prstGeom xmlns:a="http://schemas.openxmlformats.org/drawingml/2006/main" prst="rect">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19050" tIns="19050" rIns="19050" bIns="19050" anchor="ctr"/>
          <a:lstStyle xmlns:a="http://schemas.openxmlformats.org/drawingml/2006/main"/>
          <a:p xmlns:a="http://schemas.openxmlformats.org/drawingml/2006/main">
            <a:pPr algn="ctr">
              <a:defRPr sz="975" b="1">
                <a:solidFill>
                  <a:srgbClr val="000000"/>
                </a:solidFill>
                <a:latin typeface="Helvetica Neue"/>
                <a:ea typeface="Helvetica Neue"/>
                <a:cs typeface="Helvetica Neue"/>
              </a:defRPr>
            </a:pPr>
            <a:r>
              <a:rPr sz="975" b="1">
                <a:solidFill>
                  <a:srgbClr val="000000"/>
                </a:solidFill>
                <a:latin typeface="Helvetica Neue"/>
                <a:ea typeface="Helvetica Neue"/>
                <a:cs typeface="Helvetica Neue"/>
              </a:rPr>
              <a:t>8  LEARN</a:t>
            </a:r>
          </a:p>
        </p:txBody>
      </p:sp>
      <p:graphicFrame>
        <p:nvGraphicFramePr>
          <p:cNvPr id="22" name=""/>
          <p:cNvGraphicFramePr/>
          <p:nvPr/>
        </p:nvGraphicFramePr>
        <p:xfrm>
          <a:off xmlns:a="http://schemas.openxmlformats.org/drawingml/2006/main" x="781050" y="1809750"/>
          <a:ext xmlns:a="http://schemas.openxmlformats.org/drawingml/2006/main" cx="10629900" cy="4095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Change</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00113">
                <a:tc>
                  <a:txBody>
                    <a:bodyPr/>
                    <a:lstStyle/>
                    <a:p>
                      <a:r>
                        <a:rPr sz="1200" b="1"/>
                        <a:t>Input</a:t>
                      </a:r>
                    </a:p>
                  </a:txBody>
                  <a:tcPr marL="91440" marR="91440" marT="45720" marB="45720">
                    <a:solidFill>
                      <a:srgbClr val="F1F2F4"/>
                    </a:solidFill>
                  </a:tcPr>
                </a:tc>
                <a:tc>
                  <a:txBody>
                    <a:bodyPr/>
                    <a:lstStyle/>
                    <a:p>
                      <a:r>
                        <a:rPr sz="1200"/>
                        <a:t>Feature distribution or missingness</a:t>
                      </a:r>
                    </a:p>
                  </a:txBody>
                  <a:tcPr marL="91440" marR="91440" marT="45720" marB="45720"/>
                </a:tc>
                <a:tc>
                  <a:txBody>
                    <a:bodyPr/>
                    <a:lstStyle/>
                    <a:p>
                      <a:r>
                        <a:rPr sz="1200"/>
                        <a:t>Prompt intent, language, length, retrieval mix</a:t>
                      </a:r>
                    </a:p>
                  </a:txBody>
                  <a:tcPr marL="91440" marR="91440" marT="45720" marB="45720"/>
                </a:tc>
                <a:tc>
                  <a:txBody>
                    <a:bodyPr/>
                    <a:lstStyle/>
                    <a:p>
                      <a:r>
                        <a:rPr sz="1200"/>
                        <a:t>Task complexity, state depth, path opportunity</a:t>
                      </a:r>
                    </a:p>
                  </a:txBody>
                  <a:tcPr marL="91440" marR="91440" marT="45720" marB="45720"/>
                </a:tc>
              </a:tr>
              <a:tr h="900113">
                <a:tc>
                  <a:txBody>
                    <a:bodyPr/>
                    <a:lstStyle/>
                    <a:p>
                      <a:r>
                        <a:rPr sz="1200" b="1"/>
                        <a:t>Environment</a:t>
                      </a:r>
                    </a:p>
                  </a:txBody>
                  <a:tcPr marL="91440" marR="91440" marT="45720" marB="45720">
                    <a:solidFill>
                      <a:srgbClr val="F1F2F4"/>
                    </a:solidFill>
                  </a:tcPr>
                </a:tc>
                <a:tc>
                  <a:txBody>
                    <a:bodyPr/>
                    <a:lstStyle/>
                    <a:p>
                      <a:r>
                        <a:rPr sz="1200"/>
                        <a:t>Feature pipeline, label process, dependency</a:t>
                      </a:r>
                    </a:p>
                  </a:txBody>
                  <a:tcPr marL="91440" marR="91440" marT="45720" marB="45720"/>
                </a:tc>
                <a:tc>
                  <a:txBody>
                    <a:bodyPr/>
                    <a:lstStyle/>
                    <a:p>
                      <a:r>
                        <a:rPr sz="1200"/>
                        <a:t>Provider model, corpus, index, context builder</a:t>
                      </a:r>
                    </a:p>
                  </a:txBody>
                  <a:tcPr marL="91440" marR="91440" marT="45720" marB="45720"/>
                </a:tc>
                <a:tc>
                  <a:txBody>
                    <a:bodyPr/>
                    <a:lstStyle/>
                    <a:p>
                      <a:r>
                        <a:rPr sz="1200"/>
                        <a:t>Tool schema/API, permissions, memory, orchestrator</a:t>
                      </a:r>
                    </a:p>
                  </a:txBody>
                  <a:tcPr marL="91440" marR="91440" marT="45720" marB="45720"/>
                </a:tc>
              </a:tr>
              <a:tr h="900113">
                <a:tc>
                  <a:txBody>
                    <a:bodyPr/>
                    <a:lstStyle/>
                    <a:p>
                      <a:r>
                        <a:rPr sz="1200" b="1"/>
                        <a:t>Behavior</a:t>
                      </a:r>
                    </a:p>
                  </a:txBody>
                  <a:tcPr marL="91440" marR="91440" marT="45720" marB="45720">
                    <a:solidFill>
                      <a:srgbClr val="F1F2F4"/>
                    </a:solidFill>
                  </a:tcPr>
                </a:tc>
                <a:tc>
                  <a:txBody>
                    <a:bodyPr/>
                    <a:lstStyle/>
                    <a:p>
                      <a:r>
                        <a:rPr sz="1200"/>
                        <a:t>Prediction and calibration distribution</a:t>
                      </a:r>
                    </a:p>
                  </a:txBody>
                  <a:tcPr marL="91440" marR="91440" marT="45720" marB="45720"/>
                </a:tc>
                <a:tc>
                  <a:txBody>
                    <a:bodyPr/>
                    <a:lstStyle/>
                    <a:p>
                      <a:r>
                        <a:rPr sz="1200"/>
                        <a:t>Output validity, refusals, citations, groundedness</a:t>
                      </a:r>
                    </a:p>
                  </a:txBody>
                  <a:tcPr marL="91440" marR="91440" marT="45720" marB="45720"/>
                </a:tc>
                <a:tc>
                  <a:txBody>
                    <a:bodyPr/>
                    <a:lstStyle/>
                    <a:p>
                      <a:r>
                        <a:rPr sz="1200"/>
                        <a:t>Tool selection, arguments, steps, retries, handoffs</a:t>
                      </a:r>
                    </a:p>
                  </a:txBody>
                  <a:tcPr marL="91440" marR="91440" marT="45720" marB="45720"/>
                </a:tc>
              </a:tr>
              <a:tr h="900113">
                <a:tc>
                  <a:txBody>
                    <a:bodyPr/>
                    <a:lstStyle/>
                    <a:p>
                      <a:r>
                        <a:rPr sz="1200" b="1"/>
                        <a:t>Outcome</a:t>
                      </a:r>
                    </a:p>
                  </a:txBody>
                  <a:tcPr marL="91440" marR="91440" marT="45720" marB="45720">
                    <a:solidFill>
                      <a:srgbClr val="F1F2F4"/>
                    </a:solidFill>
                  </a:tcPr>
                </a:tc>
                <a:tc>
                  <a:txBody>
                    <a:bodyPr/>
                    <a:lstStyle/>
                    <a:p>
                      <a:r>
                        <a:rPr sz="1200"/>
                        <a:t>Accuracy, loss, cohort KPI</a:t>
                      </a:r>
                    </a:p>
                  </a:txBody>
                  <a:tcPr marL="91440" marR="91440" marT="45720" marB="45720"/>
                </a:tc>
                <a:tc>
                  <a:txBody>
                    <a:bodyPr/>
                    <a:lstStyle/>
                    <a:p>
                      <a:r>
                        <a:rPr sz="1200"/>
                        <a:t>Resolution, correction, escalation, satisfaction</a:t>
                      </a:r>
                    </a:p>
                  </a:txBody>
                  <a:tcPr marL="91440" marR="91440" marT="45720" marB="45720"/>
                </a:tc>
                <a:tc>
                  <a:txBody>
                    <a:bodyPr/>
                    <a:lstStyle/>
                    <a:p>
                      <a:r>
                        <a:rPr sz="1200"/>
                        <a:t>Goal success, side effects, overrides, incidents</a:t>
                      </a:r>
                    </a:p>
                  </a:txBody>
                  <a:tcPr marL="91440" marR="91440" marT="45720" marB="45720"/>
                </a:tc>
              </a:tr>
            </a:tbl>
          </a:graphicData>
        </a:graphic>
      </p:graphicFrame>
      <p:sp>
        <p:nvSpPr>
          <p:cNvPr id="11" name="">
            <a:extLst xmlns:a="http://schemas.openxmlformats.org/drawingml/2006/main">
              <a:ext uri="{FF2B5EF4-FFF2-40B4-BE49-F238E27FC236}">
                <a16:creationId xmlns:a16="http://schemas.microsoft.com/office/drawing/2014/main" id="{882DC703-1A34-43CE-BCA3-7506BC5522A3}"/>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2" name="">
            <a:extLst xmlns:a="http://schemas.openxmlformats.org/drawingml/2006/main">
              <a:ext uri="{FF2B5EF4-FFF2-40B4-BE49-F238E27FC236}">
                <a16:creationId xmlns:a16="http://schemas.microsoft.com/office/drawing/2014/main" id="{E6AEF043-7830-48E9-924F-321CE32E207D}"/>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40</a:t>
            </a:r>
          </a:p>
        </p:txBody>
      </p:sp>
    </p:spTree>
    <p:extLst>
      <p:ext uri="{BB962C8B-B14F-4D97-AF65-F5344CB8AC3E}">
        <p14:creationId xmlns:p14="http://schemas.microsoft.com/office/powerpoint/2010/main" val="482122258"/>
      </p:ext>
    </p:extLst>
  </p:cSld>
</p:sld>
</file>

<file path=ppt/slides/slide41.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3C56F283-B6A3-4187-BB7C-3A3CF45D316B}"/>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5400" b="1">
                <a:solidFill>
                  <a:srgbClr val="000000"/>
                </a:solidFill>
                <a:latin typeface="Helvetica Neue"/>
                <a:ea typeface="Helvetica Neue"/>
                <a:cs typeface="Helvetica Neue"/>
              </a:rPr>
              <a:t>A change signal is not a quality label.</a:t>
            </a:r>
          </a:p>
        </p:txBody>
      </p:sp>
      <p:sp>
        <p:nvSpPr>
          <p:cNvPr id="2" name="Subtitle-4-2">
            <a:extLst xmlns:a="http://schemas.openxmlformats.org/drawingml/2006/main">
              <a:ext uri="{FF2B5EF4-FFF2-40B4-BE49-F238E27FC236}">
                <a16:creationId xmlns:a16="http://schemas.microsoft.com/office/drawing/2014/main" id="{412DF8E1-0A19-467C-BE1C-95B7C6ED783D}"/>
              </a:ext>
            </a:extLst>
          </p:cNvPr>
          <p:cNvSpPr>
            <a:spLocks xmlns:a="http://schemas.openxmlformats.org/drawingml/2006/main" noGrp="1"/>
          </p:cNvSpPr>
          <p:nvPr/>
        </p:nvSpPr>
        <p:spPr>
          <a:xfrm xmlns:a="http://schemas.openxmlformats.org/drawingml/2006/main">
            <a:off x="393668" y="4742212"/>
            <a:ext cx="57023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a:solidFill>
                  <a:srgbClr val="000000"/>
                </a:solidFill>
                <a:latin typeface="Helvetica Neue"/>
                <a:ea typeface="Helvetica Neue"/>
                <a:cs typeface="Helvetica Neue"/>
              </a:rPr>
              <a:t>Detect → confirm → contain → learn.</a:t>
            </a:r>
          </a:p>
        </p:txBody>
      </p:sp>
      <p:sp>
        <p:nvSpPr>
          <p:cNvPr id="3" name="Subtitle-4-3">
            <a:extLst xmlns:a="http://schemas.openxmlformats.org/drawingml/2006/main">
              <a:ext uri="{FF2B5EF4-FFF2-40B4-BE49-F238E27FC236}">
                <a16:creationId xmlns:a16="http://schemas.microsoft.com/office/drawing/2014/main" id="{D2045C3D-982E-46C5-934D-C8B7F83E1EF6}"/>
              </a:ext>
            </a:extLst>
          </p:cNvPr>
          <p:cNvSpPr>
            <a:spLocks xmlns:a="http://schemas.openxmlformats.org/drawingml/2006/main" noGrp="1"/>
          </p:cNvSpPr>
          <p:nvPr/>
        </p:nvSpPr>
        <p:spPr>
          <a:xfrm xmlns:a="http://schemas.openxmlformats.org/drawingml/2006/main">
            <a:off x="393668" y="392240"/>
            <a:ext cx="57023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DRIFT PRINCIPLE</a:t>
            </a:r>
          </a:p>
        </p:txBody>
      </p:sp>
    </p:spTree>
    <p:extLst>
      <p:ext uri="{BB962C8B-B14F-4D97-AF65-F5344CB8AC3E}">
        <p14:creationId xmlns:p14="http://schemas.microsoft.com/office/powerpoint/2010/main" val="1273216536"/>
      </p:ext>
    </p:extLst>
  </p:cSld>
</p:sld>
</file>

<file path=ppt/slides/slide4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47BF930D-8BE4-459F-B102-046CC92C4812}"/>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FICTIONAL BUGBOARD PRODUCTION EXAMPLE</a:t>
            </a:r>
          </a:p>
        </p:txBody>
      </p:sp>
      <p:sp>
        <p:nvSpPr>
          <p:cNvPr id="2" name="">
            <a:extLst xmlns:a="http://schemas.openxmlformats.org/drawingml/2006/main">
              <a:ext uri="{FF2B5EF4-FFF2-40B4-BE49-F238E27FC236}">
                <a16:creationId xmlns:a16="http://schemas.microsoft.com/office/drawing/2014/main" id="{53F493F4-F9B6-4EF9-9E8B-F2EE521737E3}"/>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A drift alert becomes a controlled response</a:t>
            </a:r>
          </a:p>
        </p:txBody>
      </p:sp>
      <p:sp>
        <p:nvSpPr>
          <p:cNvPr id="3" name="">
            <a:extLst xmlns:a="http://schemas.openxmlformats.org/drawingml/2006/main">
              <a:ext uri="{FF2B5EF4-FFF2-40B4-BE49-F238E27FC236}">
                <a16:creationId xmlns:a16="http://schemas.microsoft.com/office/drawing/2014/main" id="{9FDCBA61-5B92-4F88-885D-46177FAC5862}"/>
              </a:ext>
            </a:extLst>
          </p:cNvPr>
          <p:cNvSpPr>
            <a:spLocks xmlns:a="http://schemas.openxmlformats.org/drawingml/2006/main" noGrp="1"/>
          </p:cNvSpPr>
          <p:nvPr/>
        </p:nvSpPr>
        <p:spPr>
          <a:xfrm xmlns:a="http://schemas.openxmlformats.org/drawingml/2006/main">
            <a:off x="224790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4" name="">
            <a:extLst xmlns:a="http://schemas.openxmlformats.org/drawingml/2006/main">
              <a:ext uri="{FF2B5EF4-FFF2-40B4-BE49-F238E27FC236}">
                <a16:creationId xmlns:a16="http://schemas.microsoft.com/office/drawing/2014/main" id="{81B36909-4835-4446-B0B7-D894DB0E9097}"/>
              </a:ext>
            </a:extLst>
          </p:cNvPr>
          <p:cNvSpPr>
            <a:spLocks xmlns:a="http://schemas.openxmlformats.org/drawingml/2006/main" noGrp="1"/>
          </p:cNvSpPr>
          <p:nvPr/>
        </p:nvSpPr>
        <p:spPr>
          <a:xfrm xmlns:a="http://schemas.openxmlformats.org/drawingml/2006/main">
            <a:off x="4105275"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5" name="">
            <a:extLst xmlns:a="http://schemas.openxmlformats.org/drawingml/2006/main">
              <a:ext uri="{FF2B5EF4-FFF2-40B4-BE49-F238E27FC236}">
                <a16:creationId xmlns:a16="http://schemas.microsoft.com/office/drawing/2014/main" id="{BDDF7166-C5C1-42CD-9088-3AD100AD6ABA}"/>
              </a:ext>
            </a:extLst>
          </p:cNvPr>
          <p:cNvSpPr>
            <a:spLocks xmlns:a="http://schemas.openxmlformats.org/drawingml/2006/main" noGrp="1"/>
          </p:cNvSpPr>
          <p:nvPr/>
        </p:nvSpPr>
        <p:spPr>
          <a:xfrm xmlns:a="http://schemas.openxmlformats.org/drawingml/2006/main">
            <a:off x="596265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A53BAFC0-DE1E-435C-8B39-CF098A571AA8}"/>
              </a:ext>
            </a:extLst>
          </p:cNvPr>
          <p:cNvSpPr>
            <a:spLocks xmlns:a="http://schemas.openxmlformats.org/drawingml/2006/main" noGrp="1"/>
          </p:cNvSpPr>
          <p:nvPr/>
        </p:nvSpPr>
        <p:spPr>
          <a:xfrm xmlns:a="http://schemas.openxmlformats.org/drawingml/2006/main">
            <a:off x="7820025"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FA80922B-5C7D-4730-8F7A-52C6AEDB2875}"/>
              </a:ext>
            </a:extLst>
          </p:cNvPr>
          <p:cNvSpPr>
            <a:spLocks xmlns:a="http://schemas.openxmlformats.org/drawingml/2006/main" noGrp="1"/>
          </p:cNvSpPr>
          <p:nvPr/>
        </p:nvSpPr>
        <p:spPr>
          <a:xfrm xmlns:a="http://schemas.openxmlformats.org/drawingml/2006/main">
            <a:off x="967740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8" name="flow-node-1">
            <a:extLst xmlns:a="http://schemas.openxmlformats.org/drawingml/2006/main">
              <a:ext uri="{FF2B5EF4-FFF2-40B4-BE49-F238E27FC236}">
                <a16:creationId xmlns:a16="http://schemas.microsoft.com/office/drawing/2014/main" id="{134657E2-88F1-422E-8C0E-71877358629B}"/>
              </a:ext>
            </a:extLst>
          </p:cNvPr>
          <p:cNvSpPr>
            <a:spLocks xmlns:a="http://schemas.openxmlformats.org/drawingml/2006/main" noGrp="1"/>
          </p:cNvSpPr>
          <p:nvPr/>
        </p:nvSpPr>
        <p:spPr>
          <a:xfrm xmlns:a="http://schemas.openxmlformats.org/drawingml/2006/main">
            <a:off x="68580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DETECT</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Invalid tool args ↑</a:t>
            </a:r>
          </a:p>
        </p:txBody>
      </p:sp>
      <p:sp>
        <p:nvSpPr>
          <p:cNvPr id="9" name="flow-node-2">
            <a:extLst xmlns:a="http://schemas.openxmlformats.org/drawingml/2006/main">
              <a:ext uri="{FF2B5EF4-FFF2-40B4-BE49-F238E27FC236}">
                <a16:creationId xmlns:a16="http://schemas.microsoft.com/office/drawing/2014/main" id="{F6CDEA10-92AF-4260-BC33-3B834635CAF4}"/>
              </a:ext>
            </a:extLst>
          </p:cNvPr>
          <p:cNvSpPr>
            <a:spLocks xmlns:a="http://schemas.openxmlformats.org/drawingml/2006/main" noGrp="1"/>
          </p:cNvSpPr>
          <p:nvPr/>
        </p:nvSpPr>
        <p:spPr>
          <a:xfrm xmlns:a="http://schemas.openxmlformats.org/drawingml/2006/main">
            <a:off x="2543175"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LOCALIZE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Tool schema v3</a:t>
            </a:r>
          </a:p>
        </p:txBody>
      </p:sp>
      <p:sp>
        <p:nvSpPr>
          <p:cNvPr id="10" name="flow-node-3">
            <a:extLst xmlns:a="http://schemas.openxmlformats.org/drawingml/2006/main">
              <a:ext uri="{FF2B5EF4-FFF2-40B4-BE49-F238E27FC236}">
                <a16:creationId xmlns:a16="http://schemas.microsoft.com/office/drawing/2014/main" id="{DDFC2A68-2E08-4773-AB4F-C040107D57C2}"/>
              </a:ext>
            </a:extLst>
          </p:cNvPr>
          <p:cNvSpPr>
            <a:spLocks xmlns:a="http://schemas.openxmlformats.org/drawingml/2006/main" noGrp="1"/>
          </p:cNvSpPr>
          <p:nvPr/>
        </p:nvSpPr>
        <p:spPr>
          <a:xfrm xmlns:a="http://schemas.openxmlformats.org/drawingml/2006/main">
            <a:off x="440055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CONFIRM</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Review traces + replay</a:t>
            </a:r>
          </a:p>
        </p:txBody>
      </p:sp>
      <p:sp>
        <p:nvSpPr>
          <p:cNvPr id="11" name="flow-node-4">
            <a:extLst xmlns:a="http://schemas.openxmlformats.org/drawingml/2006/main">
              <a:ext uri="{FF2B5EF4-FFF2-40B4-BE49-F238E27FC236}">
                <a16:creationId xmlns:a16="http://schemas.microsoft.com/office/drawing/2014/main" id="{AE92B5BA-14D4-47CA-B8D0-C959F240086F}"/>
              </a:ext>
            </a:extLst>
          </p:cNvPr>
          <p:cNvSpPr>
            <a:spLocks xmlns:a="http://schemas.openxmlformats.org/drawingml/2006/main" noGrp="1"/>
          </p:cNvSpPr>
          <p:nvPr/>
        </p:nvSpPr>
        <p:spPr>
          <a:xfrm xmlns:a="http://schemas.openxmlformats.org/drawingml/2006/main">
            <a:off x="6257925"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CONTAIN</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Disable action / rollback</a:t>
            </a:r>
          </a:p>
        </p:txBody>
      </p:sp>
      <p:sp>
        <p:nvSpPr>
          <p:cNvPr id="12" name="flow-node-5">
            <a:extLst xmlns:a="http://schemas.openxmlformats.org/drawingml/2006/main">
              <a:ext uri="{FF2B5EF4-FFF2-40B4-BE49-F238E27FC236}">
                <a16:creationId xmlns:a16="http://schemas.microsoft.com/office/drawing/2014/main" id="{FE10EB17-55D6-4608-BBAA-90CBE81D28B0}"/>
              </a:ext>
            </a:extLst>
          </p:cNvPr>
          <p:cNvSpPr>
            <a:spLocks xmlns:a="http://schemas.openxmlformats.org/drawingml/2006/main" noGrp="1"/>
          </p:cNvSpPr>
          <p:nvPr/>
        </p:nvSpPr>
        <p:spPr>
          <a:xfrm xmlns:a="http://schemas.openxmlformats.org/drawingml/2006/main">
            <a:off x="811530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LABEL</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Add failed cases</a:t>
            </a:r>
          </a:p>
        </p:txBody>
      </p:sp>
      <p:sp>
        <p:nvSpPr>
          <p:cNvPr id="13" name="flow-node-6">
            <a:extLst xmlns:a="http://schemas.openxmlformats.org/drawingml/2006/main">
              <a:ext uri="{FF2B5EF4-FFF2-40B4-BE49-F238E27FC236}">
                <a16:creationId xmlns:a16="http://schemas.microsoft.com/office/drawing/2014/main" id="{E5BFADF1-1EF8-4422-A5F3-00F64340C063}"/>
              </a:ext>
            </a:extLst>
          </p:cNvPr>
          <p:cNvSpPr>
            <a:spLocks xmlns:a="http://schemas.openxmlformats.org/drawingml/2006/main" noGrp="1"/>
          </p:cNvSpPr>
          <p:nvPr/>
        </p:nvSpPr>
        <p:spPr>
          <a:xfrm xmlns:a="http://schemas.openxmlformats.org/drawingml/2006/main">
            <a:off x="9972675" y="2095500"/>
            <a:ext cx="1562100" cy="1314450"/>
          </a:xfrm>
          <a:prstGeom xmlns:a="http://schemas.openxmlformats.org/drawingml/2006/main" prst="roundRect">
            <a:avLst>
              <a:gd name="adj" fmla="val 7246"/>
            </a:avLst>
          </a:prstGeom>
          <a:solidFill xmlns:a="http://schemas.openxmlformats.org/drawingml/2006/main">
            <a:srgbClr val="EAF2FF"/>
          </a:solidFill>
          <a:ln xmlns:a="http://schemas.openxmlformats.org/drawingml/2006/main" w="19050">
            <a:solidFill>
              <a:srgbClr val="3D8DFF"/>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RELEASE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Fix through full gate</a:t>
            </a:r>
          </a:p>
        </p:txBody>
      </p:sp>
      <p:sp>
        <p:nvSpPr>
          <p:cNvPr id="14" name="">
            <a:extLst xmlns:a="http://schemas.openxmlformats.org/drawingml/2006/main">
              <a:ext uri="{FF2B5EF4-FFF2-40B4-BE49-F238E27FC236}">
                <a16:creationId xmlns:a16="http://schemas.microsoft.com/office/drawing/2014/main" id="{17E6D18C-91B4-4968-A3E8-9FB4E1568642}"/>
              </a:ext>
            </a:extLst>
          </p:cNvPr>
          <p:cNvSpPr>
            <a:spLocks xmlns:a="http://schemas.openxmlformats.org/drawingml/2006/main" noGrp="1"/>
          </p:cNvSpPr>
          <p:nvPr/>
        </p:nvSpPr>
        <p:spPr>
          <a:xfrm xmlns:a="http://schemas.openxmlformats.org/drawingml/2006/main">
            <a:off x="1524000" y="4095750"/>
            <a:ext cx="9144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2100" b="1" i="0">
                <a:solidFill>
                  <a:srgbClr val="000000"/>
                </a:solidFill>
                <a:latin typeface="Helvetica Neue"/>
                <a:ea typeface="Helvetica Neue"/>
                <a:cs typeface="Helvetica Neue"/>
              </a:defRPr>
            </a:pPr>
            <a:r>
              <a:rPr sz="2100" b="1" i="0">
                <a:solidFill>
                  <a:srgbClr val="000000"/>
                </a:solidFill>
                <a:latin typeface="Helvetica Neue"/>
                <a:ea typeface="Helvetica Neue"/>
                <a:cs typeface="Helvetica Neue"/>
              </a:rPr>
              <a:t>The incident is complete only when the next version cannot repeat it silently.</a:t>
            </a:r>
          </a:p>
        </p:txBody>
      </p:sp>
      <p:sp>
        <p:nvSpPr>
          <p:cNvPr id="15" name="">
            <a:extLst xmlns:a="http://schemas.openxmlformats.org/drawingml/2006/main">
              <a:ext uri="{FF2B5EF4-FFF2-40B4-BE49-F238E27FC236}">
                <a16:creationId xmlns:a16="http://schemas.microsoft.com/office/drawing/2014/main" id="{1DC561AA-7087-4EBB-9F0E-1ABF13D52208}"/>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6" name="">
            <a:extLst xmlns:a="http://schemas.openxmlformats.org/drawingml/2006/main">
              <a:ext uri="{FF2B5EF4-FFF2-40B4-BE49-F238E27FC236}">
                <a16:creationId xmlns:a16="http://schemas.microsoft.com/office/drawing/2014/main" id="{DAD02067-520D-40FC-82F7-9A73EAD1B2E8}"/>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42</a:t>
            </a:r>
          </a:p>
        </p:txBody>
      </p:sp>
    </p:spTree>
    <p:extLst>
      <p:ext uri="{BB962C8B-B14F-4D97-AF65-F5344CB8AC3E}">
        <p14:creationId xmlns:p14="http://schemas.microsoft.com/office/powerpoint/2010/main" val="1331984687"/>
      </p:ext>
    </p:extLst>
  </p:cSld>
</p:sld>
</file>

<file path=ppt/slides/slide4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5F69BD3E-D485-4154-B3D6-ADDE57185B50}"/>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8 OF 8</a:t>
            </a:r>
          </a:p>
        </p:txBody>
      </p:sp>
      <p:sp>
        <p:nvSpPr>
          <p:cNvPr id="2" name="">
            <a:extLst xmlns:a="http://schemas.openxmlformats.org/drawingml/2006/main">
              <a:ext uri="{FF2B5EF4-FFF2-40B4-BE49-F238E27FC236}">
                <a16:creationId xmlns:a16="http://schemas.microsoft.com/office/drawing/2014/main" id="{ABFBEBA2-80CD-4B0A-9ED1-265E35AF5603}"/>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8 — Turn failures into the next version</a:t>
            </a:r>
          </a:p>
        </p:txBody>
      </p:sp>
      <p:sp>
        <p:nvSpPr>
          <p:cNvPr id="3" name="">
            <a:extLst xmlns:a="http://schemas.openxmlformats.org/drawingml/2006/main">
              <a:ext uri="{FF2B5EF4-FFF2-40B4-BE49-F238E27FC236}">
                <a16:creationId xmlns:a16="http://schemas.microsoft.com/office/drawing/2014/main" id="{43AD0019-8FAB-4E5E-8FBA-6DDA599EECAA}"/>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526F02FD-4911-423C-8B75-A14D82F55C7A}"/>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1CC89AD2-EB3F-4CC2-BEA6-AD55D227DBB7}"/>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D5EEAB19-56C1-45B7-8A99-8B42CC2F9B4B}"/>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60AE31A0-892F-49F7-A732-FF377BA10D4B}"/>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136AF64E-33DC-4EAB-9DA0-83C683175025}"/>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095A48CE-29FB-4FB1-8FA8-78F966F9733C}"/>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0D87A06F-FB76-4B6B-BE49-865B8E8B0B02}"/>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2C00DFB2-4B1D-46F6-AF15-1F95E7829D99}"/>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C04F1243-8D42-4B45-9A13-2343774874FB}"/>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EE91A930-6765-4A59-9845-C6189DCC4551}"/>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8A137C91-F19E-4BE5-9DA7-DEE65298EA68}"/>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D7606F53-86B1-4234-B41C-9F9711419995}"/>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C9EB3071-2476-4CF1-8715-9D01BBFC159D}"/>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1CA69B68-35CB-41F9-90B2-18A8C9F7913B}"/>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F5CC7CC2-4DB8-4964-BC4E-5DF6A7019826}"/>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6A563812-5C6E-469B-B35D-F6C33A38817F}"/>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C0CF9089-9EB8-49EF-BE5E-ED0C613929BE}"/>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08</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LEARN</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D512B940-CCED-47B9-9A59-729C845FE3AC}"/>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Patch the system once. Teach the lifecycle permanently.</a:t>
            </a:r>
          </a:p>
        </p:txBody>
      </p:sp>
      <p:sp>
        <p:nvSpPr>
          <p:cNvPr id="22" name="">
            <a:extLst xmlns:a="http://schemas.openxmlformats.org/drawingml/2006/main">
              <a:ext uri="{FF2B5EF4-FFF2-40B4-BE49-F238E27FC236}">
                <a16:creationId xmlns:a16="http://schemas.microsoft.com/office/drawing/2014/main" id="{11C63832-BE0E-4F47-A010-176A0501AED7}"/>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47434BAC-55B1-4647-9E5A-C83BC22CBF76}"/>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43</a:t>
            </a:r>
          </a:p>
        </p:txBody>
      </p:sp>
    </p:spTree>
    <p:extLst>
      <p:ext uri="{BB962C8B-B14F-4D97-AF65-F5344CB8AC3E}">
        <p14:creationId xmlns:p14="http://schemas.microsoft.com/office/powerpoint/2010/main" val="973780348"/>
      </p:ext>
    </p:extLst>
  </p:cSld>
</p:sld>
</file>

<file path=ppt/slides/slide4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DE16A0A4-9B04-4FA0-AB2F-12E499FAB15F}"/>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THE PRODUCTION-TO-OFFLINE FLYWHEEL</a:t>
            </a:r>
          </a:p>
        </p:txBody>
      </p:sp>
      <p:sp>
        <p:nvSpPr>
          <p:cNvPr id="2" name="">
            <a:extLst xmlns:a="http://schemas.openxmlformats.org/drawingml/2006/main">
              <a:ext uri="{FF2B5EF4-FFF2-40B4-BE49-F238E27FC236}">
                <a16:creationId xmlns:a16="http://schemas.microsoft.com/office/drawing/2014/main" id="{E88963F4-F67D-4379-9DEC-A60BD0AB6288}"/>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One reviewed failure upgrades five artifacts</a:t>
            </a:r>
          </a:p>
        </p:txBody>
      </p:sp>
      <p:sp>
        <p:nvSpPr>
          <p:cNvPr id="3" name="">
            <a:extLst xmlns:a="http://schemas.openxmlformats.org/drawingml/2006/main">
              <a:ext uri="{FF2B5EF4-FFF2-40B4-BE49-F238E27FC236}">
                <a16:creationId xmlns:a16="http://schemas.microsoft.com/office/drawing/2014/main" id="{80614F7C-6606-49B4-839A-B6F6C3F18383}"/>
              </a:ext>
            </a:extLst>
          </p:cNvPr>
          <p:cNvSpPr>
            <a:spLocks xmlns:a="http://schemas.openxmlformats.org/drawingml/2006/main" noGrp="1"/>
          </p:cNvSpPr>
          <p:nvPr/>
        </p:nvSpPr>
        <p:spPr>
          <a:xfrm xmlns:a="http://schemas.openxmlformats.org/drawingml/2006/main">
            <a:off x="224790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4" name="">
            <a:extLst xmlns:a="http://schemas.openxmlformats.org/drawingml/2006/main">
              <a:ext uri="{FF2B5EF4-FFF2-40B4-BE49-F238E27FC236}">
                <a16:creationId xmlns:a16="http://schemas.microsoft.com/office/drawing/2014/main" id="{A8865322-83F9-4AC1-8DC5-90D01C7BBE63}"/>
              </a:ext>
            </a:extLst>
          </p:cNvPr>
          <p:cNvSpPr>
            <a:spLocks xmlns:a="http://schemas.openxmlformats.org/drawingml/2006/main" noGrp="1"/>
          </p:cNvSpPr>
          <p:nvPr/>
        </p:nvSpPr>
        <p:spPr>
          <a:xfrm xmlns:a="http://schemas.openxmlformats.org/drawingml/2006/main">
            <a:off x="4105275"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5" name="">
            <a:extLst xmlns:a="http://schemas.openxmlformats.org/drawingml/2006/main">
              <a:ext uri="{FF2B5EF4-FFF2-40B4-BE49-F238E27FC236}">
                <a16:creationId xmlns:a16="http://schemas.microsoft.com/office/drawing/2014/main" id="{F1A757E1-B7DF-4EB8-B933-B1E7EF2854FA}"/>
              </a:ext>
            </a:extLst>
          </p:cNvPr>
          <p:cNvSpPr>
            <a:spLocks xmlns:a="http://schemas.openxmlformats.org/drawingml/2006/main" noGrp="1"/>
          </p:cNvSpPr>
          <p:nvPr/>
        </p:nvSpPr>
        <p:spPr>
          <a:xfrm xmlns:a="http://schemas.openxmlformats.org/drawingml/2006/main">
            <a:off x="596265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56FF7A2A-09A5-4148-9BB2-661ABAC90626}"/>
              </a:ext>
            </a:extLst>
          </p:cNvPr>
          <p:cNvSpPr>
            <a:spLocks xmlns:a="http://schemas.openxmlformats.org/drawingml/2006/main" noGrp="1"/>
          </p:cNvSpPr>
          <p:nvPr/>
        </p:nvSpPr>
        <p:spPr>
          <a:xfrm xmlns:a="http://schemas.openxmlformats.org/drawingml/2006/main">
            <a:off x="7820025"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4364A18F-79DB-4A98-BF84-C366E71E8C1C}"/>
              </a:ext>
            </a:extLst>
          </p:cNvPr>
          <p:cNvSpPr>
            <a:spLocks xmlns:a="http://schemas.openxmlformats.org/drawingml/2006/main" noGrp="1"/>
          </p:cNvSpPr>
          <p:nvPr/>
        </p:nvSpPr>
        <p:spPr>
          <a:xfrm xmlns:a="http://schemas.openxmlformats.org/drawingml/2006/main">
            <a:off x="9677400" y="2514600"/>
            <a:ext cx="29527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100" b="1" i="0">
                <a:solidFill>
                  <a:srgbClr val="C7CBD1"/>
                </a:solidFill>
                <a:latin typeface="Helvetica Neue"/>
                <a:ea typeface="Helvetica Neue"/>
                <a:cs typeface="Helvetica Neue"/>
              </a:defRPr>
            </a:pPr>
            <a:r>
              <a:rPr sz="2100" b="1" i="0">
                <a:solidFill>
                  <a:srgbClr val="C7CBD1"/>
                </a:solidFill>
                <a:latin typeface="Helvetica Neue"/>
                <a:ea typeface="Helvetica Neue"/>
                <a:cs typeface="Helvetica Neue"/>
              </a:rPr>
              <a:t>→</a:t>
            </a:r>
          </a:p>
        </p:txBody>
      </p:sp>
      <p:sp>
        <p:nvSpPr>
          <p:cNvPr id="8" name="flow-node-1">
            <a:extLst xmlns:a="http://schemas.openxmlformats.org/drawingml/2006/main">
              <a:ext uri="{FF2B5EF4-FFF2-40B4-BE49-F238E27FC236}">
                <a16:creationId xmlns:a16="http://schemas.microsoft.com/office/drawing/2014/main" id="{D5E20921-4D9A-49D4-B283-0799D0BDBC72}"/>
              </a:ext>
            </a:extLst>
          </p:cNvPr>
          <p:cNvSpPr>
            <a:spLocks xmlns:a="http://schemas.openxmlformats.org/drawingml/2006/main" noGrp="1"/>
          </p:cNvSpPr>
          <p:nvPr/>
        </p:nvSpPr>
        <p:spPr>
          <a:xfrm xmlns:a="http://schemas.openxmlformats.org/drawingml/2006/main">
            <a:off x="68580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TRACE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What happened</a:t>
            </a:r>
          </a:p>
        </p:txBody>
      </p:sp>
      <p:sp>
        <p:nvSpPr>
          <p:cNvPr id="9" name="flow-node-2">
            <a:extLst xmlns:a="http://schemas.openxmlformats.org/drawingml/2006/main">
              <a:ext uri="{FF2B5EF4-FFF2-40B4-BE49-F238E27FC236}">
                <a16:creationId xmlns:a16="http://schemas.microsoft.com/office/drawing/2014/main" id="{E94A3BDC-3423-46D5-B509-0DB128D5B334}"/>
              </a:ext>
            </a:extLst>
          </p:cNvPr>
          <p:cNvSpPr>
            <a:spLocks xmlns:a="http://schemas.openxmlformats.org/drawingml/2006/main" noGrp="1"/>
          </p:cNvSpPr>
          <p:nvPr/>
        </p:nvSpPr>
        <p:spPr>
          <a:xfrm xmlns:a="http://schemas.openxmlformats.org/drawingml/2006/main">
            <a:off x="2543175"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CASE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Replayable input</a:t>
            </a:r>
          </a:p>
        </p:txBody>
      </p:sp>
      <p:sp>
        <p:nvSpPr>
          <p:cNvPr id="10" name="flow-node-3">
            <a:extLst xmlns:a="http://schemas.openxmlformats.org/drawingml/2006/main">
              <a:ext uri="{FF2B5EF4-FFF2-40B4-BE49-F238E27FC236}">
                <a16:creationId xmlns:a16="http://schemas.microsoft.com/office/drawing/2014/main" id="{ABE03332-EF7E-453F-9C37-E253F3F697B1}"/>
              </a:ext>
            </a:extLst>
          </p:cNvPr>
          <p:cNvSpPr>
            <a:spLocks xmlns:a="http://schemas.openxmlformats.org/drawingml/2006/main" noGrp="1"/>
          </p:cNvSpPr>
          <p:nvPr/>
        </p:nvSpPr>
        <p:spPr>
          <a:xfrm xmlns:a="http://schemas.openxmlformats.org/drawingml/2006/main">
            <a:off x="440055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LABEL</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Expected property</a:t>
            </a:r>
          </a:p>
        </p:txBody>
      </p:sp>
      <p:sp>
        <p:nvSpPr>
          <p:cNvPr id="11" name="flow-node-4">
            <a:extLst xmlns:a="http://schemas.openxmlformats.org/drawingml/2006/main">
              <a:ext uri="{FF2B5EF4-FFF2-40B4-BE49-F238E27FC236}">
                <a16:creationId xmlns:a16="http://schemas.microsoft.com/office/drawing/2014/main" id="{B19F0F8C-9E85-43AB-96BB-B7654C952CFB}"/>
              </a:ext>
            </a:extLst>
          </p:cNvPr>
          <p:cNvSpPr>
            <a:spLocks xmlns:a="http://schemas.openxmlformats.org/drawingml/2006/main" noGrp="1"/>
          </p:cNvSpPr>
          <p:nvPr/>
        </p:nvSpPr>
        <p:spPr>
          <a:xfrm xmlns:a="http://schemas.openxmlformats.org/drawingml/2006/main">
            <a:off x="6257925"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GRADER</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Executable check</a:t>
            </a:r>
          </a:p>
        </p:txBody>
      </p:sp>
      <p:sp>
        <p:nvSpPr>
          <p:cNvPr id="12" name="flow-node-5">
            <a:extLst xmlns:a="http://schemas.openxmlformats.org/drawingml/2006/main">
              <a:ext uri="{FF2B5EF4-FFF2-40B4-BE49-F238E27FC236}">
                <a16:creationId xmlns:a16="http://schemas.microsoft.com/office/drawing/2014/main" id="{3F197DFA-945E-491B-9E56-B81D2FC748AF}"/>
              </a:ext>
            </a:extLst>
          </p:cNvPr>
          <p:cNvSpPr>
            <a:spLocks xmlns:a="http://schemas.openxmlformats.org/drawingml/2006/main" noGrp="1"/>
          </p:cNvSpPr>
          <p:nvPr/>
        </p:nvSpPr>
        <p:spPr>
          <a:xfrm xmlns:a="http://schemas.openxmlformats.org/drawingml/2006/main">
            <a:off x="8115300" y="2095500"/>
            <a:ext cx="1562100" cy="1314450"/>
          </a:xfrm>
          <a:prstGeom xmlns:a="http://schemas.openxmlformats.org/drawingml/2006/main" prst="roundRect">
            <a:avLst>
              <a:gd name="adj" fmla="val 7246"/>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SLICE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Mechanism + severity</a:t>
            </a:r>
          </a:p>
        </p:txBody>
      </p:sp>
      <p:sp>
        <p:nvSpPr>
          <p:cNvPr id="13" name="flow-node-6">
            <a:extLst xmlns:a="http://schemas.openxmlformats.org/drawingml/2006/main">
              <a:ext uri="{FF2B5EF4-FFF2-40B4-BE49-F238E27FC236}">
                <a16:creationId xmlns:a16="http://schemas.microsoft.com/office/drawing/2014/main" id="{81C1B566-8E4C-4427-80CB-7C4C9475401A}"/>
              </a:ext>
            </a:extLst>
          </p:cNvPr>
          <p:cNvSpPr>
            <a:spLocks xmlns:a="http://schemas.openxmlformats.org/drawingml/2006/main" noGrp="1"/>
          </p:cNvSpPr>
          <p:nvPr/>
        </p:nvSpPr>
        <p:spPr>
          <a:xfrm xmlns:a="http://schemas.openxmlformats.org/drawingml/2006/main">
            <a:off x="9972675" y="2095500"/>
            <a:ext cx="1562100" cy="1314450"/>
          </a:xfrm>
          <a:prstGeom xmlns:a="http://schemas.openxmlformats.org/drawingml/2006/main" prst="roundRect">
            <a:avLst>
              <a:gd name="adj" fmla="val 7246"/>
            </a:avLst>
          </a:prstGeom>
          <a:solidFill xmlns:a="http://schemas.openxmlformats.org/drawingml/2006/main">
            <a:srgbClr val="EAF2FF"/>
          </a:solidFill>
          <a:ln xmlns:a="http://schemas.openxmlformats.org/drawingml/2006/main" w="19050">
            <a:solidFill>
              <a:srgbClr val="3D8DFF"/>
            </a:solidFill>
            <a:prstDash val="solid"/>
          </a:ln>
        </p:spPr>
        <p:txBody>
          <a:bodyPr xmlns:a="http://schemas.openxmlformats.org/drawingml/2006/main" lIns="76200" tIns="95250" rIns="76200" bIns="95250" anchor="ctr"/>
          <a:lstStyle xmlns:a="http://schemas.openxmlformats.org/drawingml/2006/main"/>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GATE</a:t>
            </a:r>
          </a:p>
          <a:p xmlns:a="http://schemas.openxmlformats.org/drawingml/2006/main">
            <a:r>
              <a:t/>
            </a:r>
          </a:p>
          <a:p xmlns:a="http://schemas.openxmlformats.org/drawingml/2006/main">
            <a:pPr algn="ctr">
              <a:defRPr sz="1275" b="1">
                <a:solidFill>
                  <a:srgbClr val="000000"/>
                </a:solidFill>
                <a:latin typeface="Helvetica Neue"/>
                <a:ea typeface="Helvetica Neue"/>
                <a:cs typeface="Helvetica Neue"/>
              </a:defRPr>
            </a:pPr>
            <a:r>
              <a:rPr sz="1275" b="1">
                <a:solidFill>
                  <a:srgbClr val="000000"/>
                </a:solidFill>
                <a:latin typeface="Helvetica Neue"/>
                <a:ea typeface="Helvetica Neue"/>
                <a:cs typeface="Helvetica Neue"/>
              </a:rPr>
              <a:t>Future release action</a:t>
            </a:r>
          </a:p>
        </p:txBody>
      </p:sp>
      <p:sp>
        <p:nvSpPr>
          <p:cNvPr id="14" name="">
            <a:extLst xmlns:a="http://schemas.openxmlformats.org/drawingml/2006/main">
              <a:ext uri="{FF2B5EF4-FFF2-40B4-BE49-F238E27FC236}">
                <a16:creationId xmlns:a16="http://schemas.microsoft.com/office/drawing/2014/main" id="{6EB082AF-C5BF-461C-A70E-F088A605B45F}"/>
              </a:ext>
            </a:extLst>
          </p:cNvPr>
          <p:cNvSpPr>
            <a:spLocks xmlns:a="http://schemas.openxmlformats.org/drawingml/2006/main" noGrp="1"/>
          </p:cNvSpPr>
          <p:nvPr/>
        </p:nvSpPr>
        <p:spPr>
          <a:xfrm xmlns:a="http://schemas.openxmlformats.org/drawingml/2006/main">
            <a:off x="1524000" y="4095750"/>
            <a:ext cx="9144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2100" b="1" i="0">
                <a:solidFill>
                  <a:srgbClr val="000000"/>
                </a:solidFill>
                <a:latin typeface="Helvetica Neue"/>
                <a:ea typeface="Helvetica Neue"/>
                <a:cs typeface="Helvetica Neue"/>
              </a:defRPr>
            </a:pPr>
            <a:r>
              <a:rPr sz="2100" b="1" i="0">
                <a:solidFill>
                  <a:srgbClr val="000000"/>
                </a:solidFill>
                <a:latin typeface="Helvetica Neue"/>
                <a:ea typeface="Helvetica Neue"/>
                <a:cs typeface="Helvetica Neue"/>
              </a:rPr>
              <a:t>Reliability compounds when production evidence changes the release contract.</a:t>
            </a:r>
          </a:p>
        </p:txBody>
      </p:sp>
      <p:sp>
        <p:nvSpPr>
          <p:cNvPr id="15" name="">
            <a:extLst xmlns:a="http://schemas.openxmlformats.org/drawingml/2006/main">
              <a:ext uri="{FF2B5EF4-FFF2-40B4-BE49-F238E27FC236}">
                <a16:creationId xmlns:a16="http://schemas.microsoft.com/office/drawing/2014/main" id="{4960E20B-1C48-4282-A478-3F04DB1CF9E8}"/>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16" name="">
            <a:extLst xmlns:a="http://schemas.openxmlformats.org/drawingml/2006/main">
              <a:ext uri="{FF2B5EF4-FFF2-40B4-BE49-F238E27FC236}">
                <a16:creationId xmlns:a16="http://schemas.microsoft.com/office/drawing/2014/main" id="{C21481A4-7611-4949-97E8-EEBD7197A315}"/>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44</a:t>
            </a:r>
          </a:p>
        </p:txBody>
      </p:sp>
    </p:spTree>
    <p:extLst>
      <p:ext uri="{BB962C8B-B14F-4D97-AF65-F5344CB8AC3E}">
        <p14:creationId xmlns:p14="http://schemas.microsoft.com/office/powerpoint/2010/main" val="189250556"/>
      </p:ext>
    </p:extLst>
  </p:cSld>
</p:sld>
</file>

<file path=ppt/slides/slide4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3C64CA8B-E532-4E97-93AD-B848BF04BB8C}"/>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THE DEPLOYMENT LIFECYCLE</a:t>
            </a:r>
          </a:p>
        </p:txBody>
      </p:sp>
      <p:sp>
        <p:nvSpPr>
          <p:cNvPr id="2" name="">
            <a:extLst xmlns:a="http://schemas.openxmlformats.org/drawingml/2006/main">
              <a:ext uri="{FF2B5EF4-FFF2-40B4-BE49-F238E27FC236}">
                <a16:creationId xmlns:a16="http://schemas.microsoft.com/office/drawing/2014/main" id="{7C57A64D-0CE3-4559-94BF-507CA8EA8366}"/>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Every gate buys speed at a controlled blast radius</a:t>
            </a:r>
          </a:p>
        </p:txBody>
      </p:sp>
      <p:sp>
        <p:nvSpPr>
          <p:cNvPr id="3" name="">
            <a:extLst xmlns:a="http://schemas.openxmlformats.org/drawingml/2006/main">
              <a:ext uri="{FF2B5EF4-FFF2-40B4-BE49-F238E27FC236}">
                <a16:creationId xmlns:a16="http://schemas.microsoft.com/office/drawing/2014/main" id="{8444B24E-9826-4D12-AA90-C1AEDC26803E}"/>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F757BB75-330B-4BA3-9BD0-2E518DBBF30B}"/>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7236B67C-A811-4F2F-B79F-E00EC904C8BD}"/>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C7046511-EA88-4E47-B82E-5F975D36F13A}"/>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CFE30A85-21C9-4A80-B789-DC0926752E26}"/>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A1FA1EFA-0B18-4069-8DDD-34CB3FE6C555}"/>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716264EE-8FE1-4C7C-8DF0-F40665DB3196}"/>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6FB9BEA1-4B0B-4A8F-A5B0-80655B6134FE}"/>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AF4D3D56-21EF-4727-A93D-CCAC6ABD3596}"/>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704C1930-F35C-4FD5-A352-B85C3329480B}"/>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6EA4843A-2355-4804-96F5-3C1098E5DF9C}"/>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870AA01F-76C5-4D2B-B0C3-BAAE06EFB50D}"/>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67CE07C6-5FA3-4924-9D3F-99960E88DE5D}"/>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42DB2784-1FDE-4DBF-9341-A82303FB3C41}"/>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3E22FE59-3798-4736-92EB-D8568DF45AA6}"/>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058FE2D8-22AC-420F-92CC-651364AA37FE}"/>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5A7C0481-01AF-42DB-AC51-64FBA8978E16}"/>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0154CE47-DF18-4840-A900-19B6152EFCD2}"/>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C9DB89B9-B921-45BB-B1C6-7430A4E7E3DB}"/>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Frame → evidence → version → offline → stage → online → drift → learn</a:t>
            </a:r>
          </a:p>
        </p:txBody>
      </p:sp>
      <p:sp>
        <p:nvSpPr>
          <p:cNvPr id="22" name="">
            <a:extLst xmlns:a="http://schemas.openxmlformats.org/drawingml/2006/main">
              <a:ext uri="{FF2B5EF4-FFF2-40B4-BE49-F238E27FC236}">
                <a16:creationId xmlns:a16="http://schemas.microsoft.com/office/drawing/2014/main" id="{87D22170-A239-49EA-93B3-C848E4695B20}"/>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08ADD41B-7903-4C55-AF19-707C314FCE66}"/>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45</a:t>
            </a:r>
          </a:p>
        </p:txBody>
      </p:sp>
    </p:spTree>
    <p:extLst>
      <p:ext uri="{BB962C8B-B14F-4D97-AF65-F5344CB8AC3E}">
        <p14:creationId xmlns:p14="http://schemas.microsoft.com/office/powerpoint/2010/main" val="955340051"/>
      </p:ext>
    </p:extLst>
  </p:cSld>
</p:sld>
</file>

<file path=ppt/slides/slide46.xml><?xml version="1.0" encoding="utf-8"?>
<p:sld xmlns:p="http://schemas.openxmlformats.org/presentationml/2006/main">
  <p:cSld>
    <p:spTree>
      <p:nvGrpSpPr>
        <p:cNvPr id="1" name=""/>
        <p:cNvGrpSpPr/>
        <p:nvPr/>
      </p:nvGrpSpPr>
      <p:grpSpPr>
        <a:xfrm xmlns:a="http://schemas.openxmlformats.org/drawingml/2006/main"/>
      </p:grpSpPr>
      <p:sp>
        <p:nvSpPr>
          <p:cNvPr id="6" name="Google-Shape-532-p58-2">
            <a:extLst xmlns:a="http://schemas.openxmlformats.org/drawingml/2006/main">
              <a:ext uri="{FF2B5EF4-FFF2-40B4-BE49-F238E27FC236}">
                <a16:creationId xmlns:a16="http://schemas.microsoft.com/office/drawing/2014/main" id="{7ED51494-A81C-4688-9D89-1418855B2485}"/>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46</a:t>
            </a:r>
          </a:p>
        </p:txBody>
      </p:sp>
      <p:sp>
        <p:nvSpPr>
          <p:cNvPr id="2" name="Google-Shape-533-p58-3">
            <a:extLst xmlns:a="http://schemas.openxmlformats.org/drawingml/2006/main">
              <a:ext uri="{FF2B5EF4-FFF2-40B4-BE49-F238E27FC236}">
                <a16:creationId xmlns:a16="http://schemas.microsoft.com/office/drawing/2014/main" id="{AA24EB75-4D42-4725-8954-3253C7901B44}"/>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450" b="1">
                <a:solidFill>
                  <a:srgbClr val="000000"/>
                </a:solidFill>
                <a:latin typeface="Helvetica Neue"/>
                <a:ea typeface="Helvetica Neue"/>
                <a:cs typeface="Helvetica Neue"/>
              </a:rPr>
              <a:t>Homework: build the lifecycle release report</a:t>
            </a:r>
          </a:p>
        </p:txBody>
      </p:sp>
      <p:sp>
        <p:nvSpPr>
          <p:cNvPr id="3" name="Google-Shape-534-p58-4">
            <a:extLst xmlns:a="http://schemas.openxmlformats.org/drawingml/2006/main">
              <a:ext uri="{FF2B5EF4-FFF2-40B4-BE49-F238E27FC236}">
                <a16:creationId xmlns:a16="http://schemas.microsoft.com/office/drawing/2014/main" id="{039AFABE-DF3A-47B6-9F81-331D7CA14CF6}"/>
              </a:ext>
            </a:extLst>
          </p:cNvPr>
          <p:cNvSpPr>
            <a:spLocks xmlns:a="http://schemas.openxmlformats.org/drawingml/2006/main" noGrp="1"/>
          </p:cNvSpPr>
          <p:nvPr/>
        </p:nvSpPr>
        <p:spPr>
          <a:xfrm xmlns:a="http://schemas.openxmlformats.org/drawingml/2006/main">
            <a:off x="393668" y="3365468"/>
            <a:ext cx="3568732" cy="2628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Map</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Place each artifact, eval, gate, signal, and response at its lifecycle stage.</a:t>
            </a:r>
          </a:p>
        </p:txBody>
      </p:sp>
      <p:sp>
        <p:nvSpPr>
          <p:cNvPr id="4" name="Content-Placeholder-1-5">
            <a:extLst xmlns:a="http://schemas.openxmlformats.org/drawingml/2006/main">
              <a:ext uri="{FF2B5EF4-FFF2-40B4-BE49-F238E27FC236}">
                <a16:creationId xmlns:a16="http://schemas.microsoft.com/office/drawing/2014/main" id="{F4509FE7-EF70-4DDD-8A4D-FF25227849C1}"/>
              </a:ext>
            </a:extLst>
          </p:cNvPr>
          <p:cNvSpPr>
            <a:spLocks xmlns:a="http://schemas.openxmlformats.org/drawingml/2006/main" noGrp="1"/>
          </p:cNvSpPr>
          <p:nvPr/>
        </p:nvSpPr>
        <p:spPr>
          <a:xfrm xmlns:a="http://schemas.openxmlformats.org/drawingml/2006/main">
            <a:off x="8229600" y="3365468"/>
            <a:ext cx="3568732" cy="262890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Defend</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00" u="sng">
                <a:solidFill>
                  <a:srgbClr val="3D8DFF"/>
                </a:solidFill>
                <a:latin typeface="Helvetica Neue"/>
                <a:ea typeface="Helvetica Neue"/>
                <a:cs typeface="Helvetica Neue"/>
                <a:hlinkClick xmlns:r="http://schemas.openxmlformats.org/officeDocument/2006/relationships" r:id="R8b362856716e4afa"/>
              </a:rPr>
              <a:t>Open the Class 1 assignment →</a:t>
            </a:r>
          </a:p>
        </p:txBody>
      </p:sp>
      <p:sp>
        <p:nvSpPr>
          <p:cNvPr id="5" name="Content-Placeholder-2-6">
            <a:extLst xmlns:a="http://schemas.openxmlformats.org/drawingml/2006/main">
              <a:ext uri="{FF2B5EF4-FFF2-40B4-BE49-F238E27FC236}">
                <a16:creationId xmlns:a16="http://schemas.microsoft.com/office/drawing/2014/main" id="{A5F31FF4-BF26-4BE8-8AD5-44235F1BB6F7}"/>
              </a:ext>
            </a:extLst>
          </p:cNvPr>
          <p:cNvSpPr>
            <a:spLocks xmlns:a="http://schemas.openxmlformats.org/drawingml/2006/main" noGrp="1"/>
          </p:cNvSpPr>
          <p:nvPr/>
        </p:nvSpPr>
        <p:spPr>
          <a:xfrm xmlns:a="http://schemas.openxmlformats.org/drawingml/2006/main">
            <a:off x="4311682" y="3365468"/>
            <a:ext cx="3568732" cy="2628900"/>
          </a:xfrm>
          <a:prstGeom xmlns:a="http://schemas.openxmlformats.org/drawingml/2006/main" prst="rect">
            <a:avLst/>
          </a:prstGeom>
        </p:spPr>
        <p:txBody>
          <a:bodyPr xmlns:a="http://schemas.openxmlformats.org/drawingml/2006/main" lIns="91440" tIns="45720" rIns="91440" bIns="45720">
            <a:normAutofit fontScale="100000"/>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Implement</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Score stored cases, critical slices, paired regressions, and uncertainty.</a:t>
            </a:r>
          </a:p>
        </p:txBody>
      </p:sp>
    </p:spTree>
    <p:extLst>
      <p:ext uri="{BB962C8B-B14F-4D97-AF65-F5344CB8AC3E}">
        <p14:creationId xmlns:p14="http://schemas.microsoft.com/office/powerpoint/2010/main" val="760986941"/>
      </p:ext>
    </p:extLst>
  </p:cSld>
</p:sld>
</file>

<file path=ppt/slides/slide47.xml><?xml version="1.0" encoding="utf-8"?>
<p:sld xmlns:p="http://schemas.openxmlformats.org/presentationml/2006/main">
  <p:cSld>
    <p:spTree>
      <p:nvGrpSpPr>
        <p:cNvPr id="1" name=""/>
        <p:cNvGrpSpPr/>
        <p:nvPr/>
      </p:nvGrpSpPr>
      <p:grpSpPr>
        <a:xfrm xmlns:a="http://schemas.openxmlformats.org/drawingml/2006/main"/>
      </p:grpSpPr>
      <p:sp>
        <p:nvSpPr>
          <p:cNvPr id="4" name="Title-3-1">
            <a:extLst xmlns:a="http://schemas.openxmlformats.org/drawingml/2006/main">
              <a:ext uri="{FF2B5EF4-FFF2-40B4-BE49-F238E27FC236}">
                <a16:creationId xmlns:a16="http://schemas.microsoft.com/office/drawing/2014/main" id="{150E477C-DA23-4DD7-B404-A7EAC695C737}"/>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lnSpc>
                <a:spcPct val="90000"/>
              </a:lnSpc>
              <a:spcAft>
                <a:spcPts val="700"/>
              </a:spcAft>
              <a:buNone/>
              <a:defRPr sz="6000">
                <a:solidFill>
                  <a:srgbClr val="000000"/>
                </a:solidFill>
                <a:latin typeface="Helvetica Neue"/>
                <a:ea typeface="Helvetica Neue"/>
                <a:cs typeface="Helvetica Neue"/>
              </a:defRPr>
            </a:pPr>
            <a:r>
              <a:rPr sz="4575" b="1">
                <a:solidFill>
                  <a:srgbClr val="000000"/>
                </a:solidFill>
                <a:latin typeface="Helvetica Neue"/>
                <a:ea typeface="Helvetica Neue"/>
                <a:cs typeface="Helvetica Neue"/>
              </a:rPr>
              <a:t>Move fast by deciding where uncertainty may meet users.</a:t>
            </a:r>
          </a:p>
        </p:txBody>
      </p:sp>
      <p:sp>
        <p:nvSpPr>
          <p:cNvPr id="2" name="Subtitle-4-2">
            <a:extLst xmlns:a="http://schemas.openxmlformats.org/drawingml/2006/main">
              <a:ext uri="{FF2B5EF4-FFF2-40B4-BE49-F238E27FC236}">
                <a16:creationId xmlns:a16="http://schemas.microsoft.com/office/drawing/2014/main" id="{4CA5586D-EAC9-4633-8B35-6CEC6CB1B4D2}"/>
              </a:ext>
            </a:extLst>
          </p:cNvPr>
          <p:cNvSpPr>
            <a:spLocks xmlns:a="http://schemas.openxmlformats.org/drawingml/2006/main" noGrp="1"/>
          </p:cNvSpPr>
          <p:nvPr/>
        </p:nvSpPr>
        <p:spPr>
          <a:xfrm xmlns:a="http://schemas.openxmlformats.org/drawingml/2006/main">
            <a:off x="393668" y="4973288"/>
            <a:ext cx="35687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Name the offline gate for your next change</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Name the first online outcome you will join</a:t>
            </a:r>
          </a:p>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575">
                <a:solidFill>
                  <a:srgbClr val="000000"/>
                </a:solidFill>
                <a:latin typeface="Helvetica Neue"/>
                <a:ea typeface="Helvetica Neue"/>
                <a:cs typeface="Helvetica Neue"/>
              </a:rPr>
              <a:t>Name the drift signal that would invalidate your evidence</a:t>
            </a:r>
          </a:p>
        </p:txBody>
      </p:sp>
      <p:sp>
        <p:nvSpPr>
          <p:cNvPr id="3" name="Subtitle-4-3">
            <a:extLst xmlns:a="http://schemas.openxmlformats.org/drawingml/2006/main">
              <a:ext uri="{FF2B5EF4-FFF2-40B4-BE49-F238E27FC236}">
                <a16:creationId xmlns:a16="http://schemas.microsoft.com/office/drawing/2014/main" id="{B76ED2FF-7570-4AC9-AE87-4FFA84EC801D}"/>
              </a:ext>
            </a:extLst>
          </p:cNvPr>
          <p:cNvSpPr>
            <a:spLocks xmlns:a="http://schemas.openxmlformats.org/drawingml/2006/main" noGrp="1"/>
          </p:cNvSpPr>
          <p:nvPr/>
        </p:nvSpPr>
        <p:spPr>
          <a:xfrm xmlns:a="http://schemas.openxmlformats.org/drawingml/2006/main">
            <a:off x="393668" y="392240"/>
            <a:ext cx="1612868"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1800" b="1">
                <a:solidFill>
                  <a:srgbClr val="3D8DFF"/>
                </a:solidFill>
                <a:latin typeface="Helvetica Neue"/>
                <a:ea typeface="Helvetica Neue"/>
                <a:cs typeface="Helvetica Neue"/>
              </a:rPr>
              <a:t>EXIT TICKET</a:t>
            </a:r>
          </a:p>
        </p:txBody>
      </p:sp>
    </p:spTree>
    <p:extLst>
      <p:ext uri="{BB962C8B-B14F-4D97-AF65-F5344CB8AC3E}">
        <p14:creationId xmlns:p14="http://schemas.microsoft.com/office/powerpoint/2010/main" val="913014855"/>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47007D87-E7AA-4065-A7EF-CFAF9A613FAF}"/>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THE DEPLOYMENT LIFECYCLE</a:t>
            </a:r>
          </a:p>
        </p:txBody>
      </p:sp>
      <p:sp>
        <p:nvSpPr>
          <p:cNvPr id="2" name="">
            <a:extLst xmlns:a="http://schemas.openxmlformats.org/drawingml/2006/main">
              <a:ext uri="{FF2B5EF4-FFF2-40B4-BE49-F238E27FC236}">
                <a16:creationId xmlns:a16="http://schemas.microsoft.com/office/drawing/2014/main" id="{221545EE-159B-4DE3-93B1-AF1E9C082002}"/>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The lifecycle is one continuous evidence loop</a:t>
            </a:r>
          </a:p>
        </p:txBody>
      </p:sp>
      <p:sp>
        <p:nvSpPr>
          <p:cNvPr id="3" name="">
            <a:extLst xmlns:a="http://schemas.openxmlformats.org/drawingml/2006/main">
              <a:ext uri="{FF2B5EF4-FFF2-40B4-BE49-F238E27FC236}">
                <a16:creationId xmlns:a16="http://schemas.microsoft.com/office/drawing/2014/main" id="{14D44CF1-9FA9-4FF2-9FE1-32E122B971C4}"/>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9A1FA2DF-87DB-4C50-8CF6-B8355ACC64AF}"/>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FB28412B-799E-4993-8D67-0857E7C819D1}"/>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1DD8BC83-1815-4D78-9A2D-E8F6E65F46FF}"/>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02DCD932-B0B5-40BD-84B4-E434B4EA71F7}"/>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DECB15AB-63F3-4226-8E01-C2AE169845AD}"/>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74916164-0AA2-4778-8FC8-8AF2FDFA8A3A}"/>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E7B97EE5-A0B3-496E-8D6B-8BF2D5F3FDB3}"/>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446C9876-D712-47EE-B07D-4B12CA01535B}"/>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5869990A-AB2F-49F4-BAEB-E06722084674}"/>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99CCCF4E-D571-4297-99E2-1485519067AE}"/>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01</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FRAME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A7EE5C1D-6FC4-4A80-993D-451BCD18D8B2}"/>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33418E5E-D2E2-42D6-9D9B-AB5BB80B79EF}"/>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3FD309BD-A180-4047-8405-0E7022636AB4}"/>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D2C384B3-07B2-43BD-A42D-0D36528DBD75}"/>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C1BCE03A-5E8B-4D0C-B8EB-C5E9C4E969D6}"/>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CEFB618B-6161-44F2-A054-C57267CBE90F}"/>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708AB0A3-BE1D-497F-A9E2-B38138CE6C9C}"/>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20940A63-19CF-4F21-B23F-FDF63BBAF1B2}"/>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Controlled evidence → limited exposure → real outcomes → new tests</a:t>
            </a:r>
          </a:p>
        </p:txBody>
      </p:sp>
      <p:sp>
        <p:nvSpPr>
          <p:cNvPr id="22" name="">
            <a:extLst xmlns:a="http://schemas.openxmlformats.org/drawingml/2006/main">
              <a:ext uri="{FF2B5EF4-FFF2-40B4-BE49-F238E27FC236}">
                <a16:creationId xmlns:a16="http://schemas.microsoft.com/office/drawing/2014/main" id="{764848B9-E43F-42D5-8351-621D0D013C93}"/>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0C6AD488-4BF9-4E30-B9D1-EEBB9BA5C714}"/>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5</a:t>
            </a:r>
          </a:p>
        </p:txBody>
      </p:sp>
    </p:spTree>
    <p:extLst>
      <p:ext uri="{BB962C8B-B14F-4D97-AF65-F5344CB8AC3E}">
        <p14:creationId xmlns:p14="http://schemas.microsoft.com/office/powerpoint/2010/main" val="1966918644"/>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BF35D690-AF77-4FFE-962D-30ACAA3C0B02}"/>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WORKING DEFINITIONS FOR THIS CLASS</a:t>
            </a:r>
          </a:p>
        </p:txBody>
      </p:sp>
      <p:sp>
        <p:nvSpPr>
          <p:cNvPr id="2" name="">
            <a:extLst xmlns:a="http://schemas.openxmlformats.org/drawingml/2006/main">
              <a:ext uri="{FF2B5EF4-FFF2-40B4-BE49-F238E27FC236}">
                <a16:creationId xmlns:a16="http://schemas.microsoft.com/office/drawing/2014/main" id="{2BFC8148-CCC3-4800-94F8-1CBACB8EBB7B}"/>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Three systems, one lifecycle</a:t>
            </a:r>
          </a:p>
        </p:txBody>
      </p:sp>
      <p:graphicFrame>
        <p:nvGraphicFramePr>
          <p:cNvPr id="8" name=""/>
          <p:cNvGraphicFramePr/>
          <p:nvPr/>
        </p:nvGraphicFramePr>
        <p:xfrm>
          <a:off xmlns:a="http://schemas.openxmlformats.org/drawingml/2006/main" x="781050" y="1476375"/>
          <a:ext xmlns:a="http://schemas.openxmlformats.org/drawingml/2006/main" cx="10629900" cy="4476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Question</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95363">
                <a:tc>
                  <a:txBody>
                    <a:bodyPr/>
                    <a:lstStyle/>
                    <a:p>
                      <a:r>
                        <a:rPr sz="1200" b="1"/>
                        <a:t>Control flow</a:t>
                      </a:r>
                    </a:p>
                  </a:txBody>
                  <a:tcPr marL="91440" marR="91440" marT="45720" marB="45720">
                    <a:solidFill>
                      <a:srgbClr val="F1F2F4"/>
                    </a:solidFill>
                  </a:tcPr>
                </a:tc>
                <a:tc>
                  <a:txBody>
                    <a:bodyPr/>
                    <a:lstStyle/>
                    <a:p>
                      <a:r>
                        <a:rPr sz="1200"/>
                        <a:t>Developer-defined prediction pipeline</a:t>
                      </a:r>
                    </a:p>
                  </a:txBody>
                  <a:tcPr marL="91440" marR="91440" marT="45720" marB="45720"/>
                </a:tc>
                <a:tc>
                  <a:txBody>
                    <a:bodyPr/>
                    <a:lstStyle/>
                    <a:p>
                      <a:r>
                        <a:rPr sz="1200"/>
                        <a:t>Developer-defined model call or workflow</a:t>
                      </a:r>
                    </a:p>
                  </a:txBody>
                  <a:tcPr marL="91440" marR="91440" marT="45720" marB="45720"/>
                </a:tc>
                <a:tc>
                  <a:txBody>
                    <a:bodyPr/>
                    <a:lstStyle/>
                    <a:p>
                      <a:r>
                        <a:rPr sz="1200"/>
                        <a:t>Model dynamically chooses the next action</a:t>
                      </a:r>
                    </a:p>
                  </a:txBody>
                  <a:tcPr marL="91440" marR="91440" marT="45720" marB="45720"/>
                </a:tc>
              </a:tr>
              <a:tr h="995363">
                <a:tc>
                  <a:txBody>
                    <a:bodyPr/>
                    <a:lstStyle/>
                    <a:p>
                      <a:r>
                        <a:rPr sz="1200" b="1"/>
                        <a:t>Typical unit</a:t>
                      </a:r>
                    </a:p>
                  </a:txBody>
                  <a:tcPr marL="91440" marR="91440" marT="45720" marB="45720">
                    <a:solidFill>
                      <a:srgbClr val="F1F2F4"/>
                    </a:solidFill>
                  </a:tcPr>
                </a:tc>
                <a:tc>
                  <a:txBody>
                    <a:bodyPr/>
                    <a:lstStyle/>
                    <a:p>
                      <a:r>
                        <a:rPr sz="1200"/>
                        <a:t>Feature vector → prediction</a:t>
                      </a:r>
                    </a:p>
                  </a:txBody>
                  <a:tcPr marL="91440" marR="91440" marT="45720" marB="45720"/>
                </a:tc>
                <a:tc>
                  <a:txBody>
                    <a:bodyPr/>
                    <a:lstStyle/>
                    <a:p>
                      <a:r>
                        <a:rPr sz="1200"/>
                        <a:t>Prompt + context → bounded output</a:t>
                      </a:r>
                    </a:p>
                  </a:txBody>
                  <a:tcPr marL="91440" marR="91440" marT="45720" marB="45720"/>
                </a:tc>
                <a:tc>
                  <a:txBody>
                    <a:bodyPr/>
                    <a:lstStyle/>
                    <a:p>
                      <a:r>
                        <a:rPr sz="1200"/>
                        <a:t>State + tools → trajectory + outcome</a:t>
                      </a:r>
                    </a:p>
                  </a:txBody>
                  <a:tcPr marL="91440" marR="91440" marT="45720" marB="45720"/>
                </a:tc>
              </a:tr>
              <a:tr h="995363">
                <a:tc>
                  <a:txBody>
                    <a:bodyPr/>
                    <a:lstStyle/>
                    <a:p>
                      <a:r>
                        <a:rPr sz="1200" b="1"/>
                        <a:t>Possible effects</a:t>
                      </a:r>
                    </a:p>
                  </a:txBody>
                  <a:tcPr marL="91440" marR="91440" marT="45720" marB="45720">
                    <a:solidFill>
                      <a:srgbClr val="F1F2F4"/>
                    </a:solidFill>
                  </a:tcPr>
                </a:tc>
                <a:tc>
                  <a:txBody>
                    <a:bodyPr/>
                    <a:lstStyle/>
                    <a:p>
                      <a:r>
                        <a:rPr sz="1200"/>
                        <a:t>Prediction informs a decision</a:t>
                      </a:r>
                    </a:p>
                  </a:txBody>
                  <a:tcPr marL="91440" marR="91440" marT="45720" marB="45720"/>
                </a:tc>
                <a:tc>
                  <a:txBody>
                    <a:bodyPr/>
                    <a:lstStyle/>
                    <a:p>
                      <a:r>
                        <a:rPr sz="1200"/>
                        <a:t>Response or structured value</a:t>
                      </a:r>
                    </a:p>
                  </a:txBody>
                  <a:tcPr marL="91440" marR="91440" marT="45720" marB="45720"/>
                </a:tc>
                <a:tc>
                  <a:txBody>
                    <a:bodyPr/>
                    <a:lstStyle/>
                    <a:p>
                      <a:r>
                        <a:rPr sz="1200"/>
                        <a:t>Tool calls can change external state</a:t>
                      </a:r>
                    </a:p>
                  </a:txBody>
                  <a:tcPr marL="91440" marR="91440" marT="45720" marB="45720"/>
                </a:tc>
              </a:tr>
              <a:tr h="995363">
                <a:tc>
                  <a:txBody>
                    <a:bodyPr/>
                    <a:lstStyle/>
                    <a:p>
                      <a:r>
                        <a:rPr sz="1200" b="1"/>
                        <a:t>Extra uncertainty</a:t>
                      </a:r>
                    </a:p>
                  </a:txBody>
                  <a:tcPr marL="91440" marR="91440" marT="45720" marB="45720">
                    <a:solidFill>
                      <a:srgbClr val="F1F2F4"/>
                    </a:solidFill>
                  </a:tcPr>
                </a:tc>
                <a:tc>
                  <a:txBody>
                    <a:bodyPr/>
                    <a:lstStyle/>
                    <a:p>
                      <a:r>
                        <a:rPr sz="1200"/>
                        <a:t>Data + learned decision boundary</a:t>
                      </a:r>
                    </a:p>
                  </a:txBody>
                  <a:tcPr marL="91440" marR="91440" marT="45720" marB="45720"/>
                </a:tc>
                <a:tc>
                  <a:txBody>
                    <a:bodyPr/>
                    <a:lstStyle/>
                    <a:p>
                      <a:r>
                        <a:rPr sz="1200"/>
                        <a:t>Generated content + context assembly</a:t>
                      </a:r>
                    </a:p>
                  </a:txBody>
                  <a:tcPr marL="91440" marR="91440" marT="45720" marB="45720"/>
                </a:tc>
                <a:tc>
                  <a:txBody>
                    <a:bodyPr/>
                    <a:lstStyle/>
                    <a:p>
                      <a:r>
                        <a:rPr sz="1200"/>
                        <a:t>Tool choice, arguments, path length, stopping, handoffs</a:t>
                      </a:r>
                    </a:p>
                  </a:txBody>
                  <a:tcPr marL="91440" marR="91440" marT="45720" marB="45720"/>
                </a:tc>
              </a:tr>
            </a:tbl>
          </a:graphicData>
        </a:graphic>
      </p:graphicFrame>
      <p:sp>
        <p:nvSpPr>
          <p:cNvPr id="4" name="">
            <a:extLst xmlns:a="http://schemas.openxmlformats.org/drawingml/2006/main">
              <a:ext uri="{FF2B5EF4-FFF2-40B4-BE49-F238E27FC236}">
                <a16:creationId xmlns:a16="http://schemas.microsoft.com/office/drawing/2014/main" id="{C2FD4FBA-6642-4190-B850-75AE3037705F}"/>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5" name="">
            <a:extLst xmlns:a="http://schemas.openxmlformats.org/drawingml/2006/main">
              <a:ext uri="{FF2B5EF4-FFF2-40B4-BE49-F238E27FC236}">
                <a16:creationId xmlns:a16="http://schemas.microsoft.com/office/drawing/2014/main" id="{64B553C5-79EC-4933-A70F-BFA2030E4B57}"/>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6</a:t>
            </a:r>
          </a:p>
        </p:txBody>
      </p:sp>
    </p:spTree>
    <p:extLst>
      <p:ext uri="{BB962C8B-B14F-4D97-AF65-F5344CB8AC3E}">
        <p14:creationId xmlns:p14="http://schemas.microsoft.com/office/powerpoint/2010/main" val="354502141"/>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FE41ED59-4E32-4E97-A2E0-1050216BC78C}"/>
              </a:ext>
            </a:extLst>
          </p:cNvPr>
          <p:cNvSpPr>
            <a:spLocks xmlns:a="http://schemas.openxmlformats.org/drawingml/2006/main" noGrp="1"/>
          </p:cNvSpPr>
          <p:nvPr/>
        </p:nvSpPr>
        <p:spPr>
          <a:xfrm xmlns:a="http://schemas.openxmlformats.org/drawingml/2006/main">
            <a:off x="685800" y="45720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Each architecture expands the evaluation surface</a:t>
            </a:r>
          </a:p>
        </p:txBody>
      </p:sp>
      <p:graphicFrame>
        <p:nvGraphicFramePr>
          <p:cNvPr id="6" name=""/>
          <p:cNvGraphicFramePr/>
          <p:nvPr/>
        </p:nvGraphicFramePr>
        <p:xfrm>
          <a:off xmlns:a="http://schemas.openxmlformats.org/drawingml/2006/main" x="781050" y="1476375"/>
          <a:ext xmlns:a="http://schemas.openxmlformats.org/drawingml/2006/main" cx="10629900" cy="4476750"/>
        </p:xfrm>
        <a:graphic xmlns:a="http://schemas.openxmlformats.org/drawingml/2006/main">
          <a:graphicData uri="http://schemas.openxmlformats.org/drawingml/2006/table">
            <a:tbl>
              <a:tblPr/>
              <a:tblGrid>
                <a:gridCol w="2000250"/>
                <a:gridCol w="2876550"/>
                <a:gridCol w="2876550"/>
                <a:gridCol w="2876550"/>
              </a:tblGrid>
              <a:tr h="495300">
                <a:tc>
                  <a:txBody>
                    <a:bodyPr/>
                    <a:lstStyle/>
                    <a:p>
                      <a:r>
                        <a:rPr sz="1275" b="1">
                          <a:solidFill>
                            <a:srgbClr val="FFFFFF"/>
                          </a:solidFill>
                        </a:rPr>
                        <a:t>Evaluate</a:t>
                      </a:r>
                    </a:p>
                  </a:txBody>
                  <a:tcPr marL="91440" marR="91440" marT="45720" marB="45720">
                    <a:solidFill>
                      <a:srgbClr val="000000"/>
                    </a:solidFill>
                  </a:tcPr>
                </a:tc>
                <a:tc>
                  <a:txBody>
                    <a:bodyPr/>
                    <a:lstStyle/>
                    <a:p>
                      <a:r>
                        <a:rPr sz="1275" b="1">
                          <a:solidFill>
                            <a:srgbClr val="FFFFFF"/>
                          </a:solidFill>
                        </a:rPr>
                        <a:t>PREDICTIVE ML</a:t>
                      </a:r>
                    </a:p>
                  </a:txBody>
                  <a:tcPr marL="91440" marR="91440" marT="45720" marB="45720">
                    <a:solidFill>
                      <a:srgbClr val="000000"/>
                    </a:solidFill>
                  </a:tcPr>
                </a:tc>
                <a:tc>
                  <a:txBody>
                    <a:bodyPr/>
                    <a:lstStyle/>
                    <a:p>
                      <a:r>
                        <a:rPr sz="1275" b="1">
                          <a:solidFill>
                            <a:srgbClr val="FFFFFF"/>
                          </a:solidFill>
                        </a:rPr>
                        <a:t>LLM APPLICATION</a:t>
                      </a:r>
                    </a:p>
                  </a:txBody>
                  <a:tcPr marL="91440" marR="91440" marT="45720" marB="45720">
                    <a:solidFill>
                      <a:srgbClr val="000000"/>
                    </a:solidFill>
                  </a:tcPr>
                </a:tc>
                <a:tc>
                  <a:txBody>
                    <a:bodyPr/>
                    <a:lstStyle/>
                    <a:p>
                      <a:r>
                        <a:rPr sz="1275" b="1">
                          <a:solidFill>
                            <a:srgbClr val="FFFFFF"/>
                          </a:solidFill>
                        </a:rPr>
                        <a:t>AGENT</a:t>
                      </a:r>
                    </a:p>
                  </a:txBody>
                  <a:tcPr marL="91440" marR="91440" marT="45720" marB="45720">
                    <a:solidFill>
                      <a:srgbClr val="000000"/>
                    </a:solidFill>
                  </a:tcPr>
                </a:tc>
              </a:tr>
              <a:tr h="995363">
                <a:tc>
                  <a:txBody>
                    <a:bodyPr/>
                    <a:lstStyle/>
                    <a:p>
                      <a:r>
                        <a:rPr sz="1200" b="1"/>
                        <a:t>Inputs</a:t>
                      </a:r>
                    </a:p>
                  </a:txBody>
                  <a:tcPr marL="91440" marR="91440" marT="45720" marB="45720">
                    <a:solidFill>
                      <a:srgbClr val="F1F2F4"/>
                    </a:solidFill>
                  </a:tcPr>
                </a:tc>
                <a:tc>
                  <a:txBody>
                    <a:bodyPr/>
                    <a:lstStyle/>
                    <a:p>
                      <a:r>
                        <a:rPr sz="1200"/>
                        <a:t>Feature schema + values</a:t>
                      </a:r>
                    </a:p>
                  </a:txBody>
                  <a:tcPr marL="91440" marR="91440" marT="45720" marB="45720"/>
                </a:tc>
                <a:tc>
                  <a:txBody>
                    <a:bodyPr/>
                    <a:lstStyle/>
                    <a:p>
                      <a:r>
                        <a:rPr sz="1200"/>
                        <a:t>User input + system prompt + retrieved context</a:t>
                      </a:r>
                    </a:p>
                  </a:txBody>
                  <a:tcPr marL="91440" marR="91440" marT="45720" marB="45720"/>
                </a:tc>
                <a:tc>
                  <a:txBody>
                    <a:bodyPr/>
                    <a:lstStyle/>
                    <a:p>
                      <a:r>
                        <a:rPr sz="1200"/>
                        <a:t>Initial state + history + tool observations</a:t>
                      </a:r>
                    </a:p>
                  </a:txBody>
                  <a:tcPr marL="91440" marR="91440" marT="45720" marB="45720"/>
                </a:tc>
              </a:tr>
              <a:tr h="995363">
                <a:tc>
                  <a:txBody>
                    <a:bodyPr/>
                    <a:lstStyle/>
                    <a:p>
                      <a:r>
                        <a:rPr sz="1200" b="1"/>
                        <a:t>Behavior</a:t>
                      </a:r>
                    </a:p>
                  </a:txBody>
                  <a:tcPr marL="91440" marR="91440" marT="45720" marB="45720">
                    <a:solidFill>
                      <a:srgbClr val="F1F2F4"/>
                    </a:solidFill>
                  </a:tcPr>
                </a:tc>
                <a:tc>
                  <a:txBody>
                    <a:bodyPr/>
                    <a:lstStyle/>
                    <a:p>
                      <a:r>
                        <a:rPr sz="1200"/>
                        <a:t>Prediction + calibration</a:t>
                      </a:r>
                    </a:p>
                  </a:txBody>
                  <a:tcPr marL="91440" marR="91440" marT="45720" marB="45720"/>
                </a:tc>
                <a:tc>
                  <a:txBody>
                    <a:bodyPr/>
                    <a:lstStyle/>
                    <a:p>
                      <a:r>
                        <a:rPr sz="1200"/>
                        <a:t>Instruction following + functional output</a:t>
                      </a:r>
                    </a:p>
                  </a:txBody>
                  <a:tcPr marL="91440" marR="91440" marT="45720" marB="45720"/>
                </a:tc>
                <a:tc>
                  <a:txBody>
                    <a:bodyPr/>
                    <a:lstStyle/>
                    <a:p>
                      <a:r>
                        <a:rPr sz="1200"/>
                        <a:t>Action selection + arguments + state transitions</a:t>
                      </a:r>
                    </a:p>
                  </a:txBody>
                  <a:tcPr marL="91440" marR="91440" marT="45720" marB="45720"/>
                </a:tc>
              </a:tr>
              <a:tr h="995363">
                <a:tc>
                  <a:txBody>
                    <a:bodyPr/>
                    <a:lstStyle/>
                    <a:p>
                      <a:r>
                        <a:rPr sz="1200" b="1"/>
                        <a:t>End condition</a:t>
                      </a:r>
                    </a:p>
                  </a:txBody>
                  <a:tcPr marL="91440" marR="91440" marT="45720" marB="45720">
                    <a:solidFill>
                      <a:srgbClr val="F1F2F4"/>
                    </a:solidFill>
                  </a:tcPr>
                </a:tc>
                <a:tc>
                  <a:txBody>
                    <a:bodyPr/>
                    <a:lstStyle/>
                    <a:p>
                      <a:r>
                        <a:rPr sz="1200"/>
                        <a:t>One prediction</a:t>
                      </a:r>
                    </a:p>
                  </a:txBody>
                  <a:tcPr marL="91440" marR="91440" marT="45720" marB="45720"/>
                </a:tc>
                <a:tc>
                  <a:txBody>
                    <a:bodyPr/>
                    <a:lstStyle/>
                    <a:p>
                      <a:r>
                        <a:rPr sz="1200"/>
                        <a:t>Developer-defined workflow completion</a:t>
                      </a:r>
                    </a:p>
                  </a:txBody>
                  <a:tcPr marL="91440" marR="91440" marT="45720" marB="45720"/>
                </a:tc>
                <a:tc>
                  <a:txBody>
                    <a:bodyPr/>
                    <a:lstStyle/>
                    <a:p>
                      <a:r>
                        <a:rPr sz="1200"/>
                        <a:t>Correct stop, handoff, or escalation</a:t>
                      </a:r>
                    </a:p>
                  </a:txBody>
                  <a:tcPr marL="91440" marR="91440" marT="45720" marB="45720"/>
                </a:tc>
              </a:tr>
              <a:tr h="995363">
                <a:tc>
                  <a:txBody>
                    <a:bodyPr/>
                    <a:lstStyle/>
                    <a:p>
                      <a:r>
                        <a:rPr sz="1200" b="1"/>
                        <a:t>Outcome</a:t>
                      </a:r>
                    </a:p>
                  </a:txBody>
                  <a:tcPr marL="91440" marR="91440" marT="45720" marB="45720">
                    <a:solidFill>
                      <a:srgbClr val="F1F2F4"/>
                    </a:solidFill>
                  </a:tcPr>
                </a:tc>
                <a:tc>
                  <a:txBody>
                    <a:bodyPr/>
                    <a:lstStyle/>
                    <a:p>
                      <a:r>
                        <a:rPr sz="1200"/>
                        <a:t>Label or downstream KPI</a:t>
                      </a:r>
                    </a:p>
                  </a:txBody>
                  <a:tcPr marL="91440" marR="91440" marT="45720" marB="45720"/>
                </a:tc>
                <a:tc>
                  <a:txBody>
                    <a:bodyPr/>
                    <a:lstStyle/>
                    <a:p>
                      <a:r>
                        <a:rPr sz="1200"/>
                        <a:t>User need satisfied</a:t>
                      </a:r>
                    </a:p>
                  </a:txBody>
                  <a:tcPr marL="91440" marR="91440" marT="45720" marB="45720"/>
                </a:tc>
                <a:tc>
                  <a:txBody>
                    <a:bodyPr/>
                    <a:lstStyle/>
                    <a:p>
                      <a:r>
                        <a:rPr sz="1200"/>
                        <a:t>Goal achieved without forbidden side effects</a:t>
                      </a:r>
                    </a:p>
                  </a:txBody>
                  <a:tcPr marL="91440" marR="91440" marT="45720" marB="45720"/>
                </a:tc>
              </a:tr>
            </a:tbl>
          </a:graphicData>
        </a:graphic>
      </p:graphicFrame>
      <p:sp>
        <p:nvSpPr>
          <p:cNvPr id="3" name="">
            <a:extLst xmlns:a="http://schemas.openxmlformats.org/drawingml/2006/main">
              <a:ext uri="{FF2B5EF4-FFF2-40B4-BE49-F238E27FC236}">
                <a16:creationId xmlns:a16="http://schemas.microsoft.com/office/drawing/2014/main" id="{28A8E03D-5F87-4236-9DE7-A81A5B725D46}"/>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4" name="">
            <a:extLst xmlns:a="http://schemas.openxmlformats.org/drawingml/2006/main">
              <a:ext uri="{FF2B5EF4-FFF2-40B4-BE49-F238E27FC236}">
                <a16:creationId xmlns:a16="http://schemas.microsoft.com/office/drawing/2014/main" id="{8E6D1AB7-4FD4-42C1-8564-B14C143DFBE3}"/>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7</a:t>
            </a:r>
          </a:p>
        </p:txBody>
      </p:sp>
    </p:spTree>
    <p:extLst>
      <p:ext uri="{BB962C8B-B14F-4D97-AF65-F5344CB8AC3E}">
        <p14:creationId xmlns:p14="http://schemas.microsoft.com/office/powerpoint/2010/main" val="75018306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0" name="Google-Shape-532-p58-2">
            <a:extLst xmlns:a="http://schemas.openxmlformats.org/drawingml/2006/main">
              <a:ext uri="{FF2B5EF4-FFF2-40B4-BE49-F238E27FC236}">
                <a16:creationId xmlns:a16="http://schemas.microsoft.com/office/drawing/2014/main" id="{C7511171-A794-4156-896E-F0EFA6E9B02B}"/>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8</a:t>
            </a:r>
          </a:p>
        </p:txBody>
      </p:sp>
      <p:sp>
        <p:nvSpPr>
          <p:cNvPr id="2" name="Google-Shape-533-p58-3">
            <a:extLst xmlns:a="http://schemas.openxmlformats.org/drawingml/2006/main">
              <a:ext uri="{FF2B5EF4-FFF2-40B4-BE49-F238E27FC236}">
                <a16:creationId xmlns:a16="http://schemas.microsoft.com/office/drawing/2014/main" id="{8E704E96-121F-4E76-85C2-A226AEA91E44}"/>
              </a:ext>
            </a:extLst>
          </p:cNvPr>
          <p:cNvSpPr>
            <a:spLocks xmlns:a="http://schemas.openxmlformats.org/drawingml/2006/main" noGrp="1"/>
          </p:cNvSpPr>
          <p:nvPr/>
        </p:nvSpPr>
        <p:spPr>
          <a:xfrm xmlns:a="http://schemas.openxmlformats.org/drawingml/2006/main">
            <a:off x="393668" y="344519"/>
            <a:ext cx="11404568" cy="644271"/>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spcAft>
                <a:spcPts val="700"/>
              </a:spcAft>
              <a:buNone/>
              <a:defRPr sz="2900">
                <a:solidFill>
                  <a:srgbClr val="000000"/>
                </a:solidFill>
                <a:latin typeface="Helvetica Neue"/>
                <a:ea typeface="Helvetica Neue"/>
                <a:cs typeface="Helvetica Neue"/>
              </a:defRPr>
            </a:pPr>
            <a:r>
              <a:rPr sz="3600" b="1">
                <a:solidFill>
                  <a:srgbClr val="000000"/>
                </a:solidFill>
                <a:latin typeface="Helvetica Neue"/>
                <a:ea typeface="Helvetica Neue"/>
                <a:cs typeface="Helvetica Neue"/>
              </a:rPr>
              <a:t>An agent adds a runtime decision loop</a:t>
            </a:r>
          </a:p>
        </p:txBody>
      </p:sp>
      <p:sp>
        <p:nvSpPr>
          <p:cNvPr id="3" name="Rounded-Rectangle-1-4">
            <a:extLst xmlns:a="http://schemas.openxmlformats.org/drawingml/2006/main">
              <a:ext uri="{FF2B5EF4-FFF2-40B4-BE49-F238E27FC236}">
                <a16:creationId xmlns:a16="http://schemas.microsoft.com/office/drawing/2014/main" id="{B9CED628-D08A-4759-A8FB-E540F485E8E3}"/>
              </a:ext>
            </a:extLst>
          </p:cNvPr>
          <p:cNvSpPr>
            <a:spLocks xmlns:a="http://schemas.openxmlformats.org/drawingml/2006/main" noGrp="1"/>
          </p:cNvSpPr>
          <p:nvPr/>
        </p:nvSpPr>
        <p:spPr>
          <a:xfrm xmlns:a="http://schemas.openxmlformats.org/drawingml/2006/main">
            <a:off x="397002" y="3339084"/>
            <a:ext cx="5533930" cy="1320832"/>
          </a:xfrm>
          <a:prstGeom xmlns:a="http://schemas.openxmlformats.org/drawingml/2006/main" prst="roundRect">
            <a:avLst>
              <a:gd name="adj" fmla="val 5769"/>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1023AB16-32F6-49F1-BA8A-A9D1FAA83223}"/>
              </a:ext>
            </a:extLst>
          </p:cNvPr>
          <p:cNvSpPr>
            <a:spLocks xmlns:a="http://schemas.openxmlformats.org/drawingml/2006/main" noGrp="1"/>
          </p:cNvSpPr>
          <p:nvPr/>
        </p:nvSpPr>
        <p:spPr>
          <a:xfrm xmlns:a="http://schemas.openxmlformats.org/drawingml/2006/main">
            <a:off x="694277" y="3587972"/>
            <a:ext cx="4986909" cy="87782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LLM application</a:t>
            </a:r>
          </a:p>
        </p:txBody>
      </p:sp>
      <p:sp>
        <p:nvSpPr>
          <p:cNvPr id="5" name="Content-Placeholder-15-6">
            <a:extLst xmlns:a="http://schemas.openxmlformats.org/drawingml/2006/main">
              <a:ext uri="{FF2B5EF4-FFF2-40B4-BE49-F238E27FC236}">
                <a16:creationId xmlns:a16="http://schemas.microsoft.com/office/drawing/2014/main" id="{9418AD4F-0CD9-4FEF-BF00-106A1086206C}"/>
              </a:ext>
            </a:extLst>
          </p:cNvPr>
          <p:cNvSpPr>
            <a:spLocks xmlns:a="http://schemas.openxmlformats.org/drawingml/2006/main" noGrp="1"/>
          </p:cNvSpPr>
          <p:nvPr/>
        </p:nvSpPr>
        <p:spPr>
          <a:xfrm xmlns:a="http://schemas.openxmlformats.org/drawingml/2006/main">
            <a:off x="694277" y="4828604"/>
            <a:ext cx="5236655" cy="97793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Developer-owned call graph</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Bounded intermediate states</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Output-level and step-level evals</a:t>
            </a:r>
          </a:p>
        </p:txBody>
      </p:sp>
      <p:sp>
        <p:nvSpPr>
          <p:cNvPr id="6" name="Rounded-Rectangle-7-7">
            <a:extLst xmlns:a="http://schemas.openxmlformats.org/drawingml/2006/main">
              <a:ext uri="{FF2B5EF4-FFF2-40B4-BE49-F238E27FC236}">
                <a16:creationId xmlns:a16="http://schemas.microsoft.com/office/drawing/2014/main" id="{C5AA4BDA-373C-47B4-821C-0243D1C3360B}"/>
              </a:ext>
            </a:extLst>
          </p:cNvPr>
          <p:cNvSpPr>
            <a:spLocks xmlns:a="http://schemas.openxmlformats.org/drawingml/2006/main" noGrp="1"/>
          </p:cNvSpPr>
          <p:nvPr/>
        </p:nvSpPr>
        <p:spPr>
          <a:xfrm xmlns:a="http://schemas.openxmlformats.org/drawingml/2006/main">
            <a:off x="6260783" y="3339084"/>
            <a:ext cx="5533930" cy="1320832"/>
          </a:xfrm>
          <a:prstGeom xmlns:a="http://schemas.openxmlformats.org/drawingml/2006/main" prst="roundRect">
            <a:avLst>
              <a:gd name="adj" fmla="val 5769"/>
            </a:avLst>
          </a:prstGeom>
          <a:solidFill xmlns:a="http://schemas.openxmlformats.org/drawingml/2006/main">
            <a:srgbClr val="F2F2F2"/>
          </a:solidFill>
        </p:spPr>
      </p:sp>
      <p:sp>
        <p:nvSpPr>
          <p:cNvPr id="7" name="Content-Placeholder-10-8">
            <a:extLst xmlns:a="http://schemas.openxmlformats.org/drawingml/2006/main">
              <a:ext uri="{FF2B5EF4-FFF2-40B4-BE49-F238E27FC236}">
                <a16:creationId xmlns:a16="http://schemas.microsoft.com/office/drawing/2014/main" id="{7633C43D-569F-482D-88E3-B55111A28F47}"/>
              </a:ext>
            </a:extLst>
          </p:cNvPr>
          <p:cNvSpPr>
            <a:spLocks xmlns:a="http://schemas.openxmlformats.org/drawingml/2006/main" noGrp="1"/>
          </p:cNvSpPr>
          <p:nvPr/>
        </p:nvSpPr>
        <p:spPr>
          <a:xfrm xmlns:a="http://schemas.openxmlformats.org/drawingml/2006/main">
            <a:off x="6558058" y="3587972"/>
            <a:ext cx="4986909" cy="87782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2400">
                <a:solidFill>
                  <a:srgbClr val="000000"/>
                </a:solidFill>
                <a:latin typeface="Helvetica Neue"/>
                <a:ea typeface="Helvetica Neue"/>
                <a:cs typeface="Helvetica Neue"/>
              </a:defRPr>
            </a:pPr>
            <a:r>
              <a:rPr sz="2100" b="1">
                <a:solidFill>
                  <a:srgbClr val="000000"/>
                </a:solidFill>
                <a:latin typeface="Helvetica Neue"/>
                <a:ea typeface="Helvetica Neue"/>
                <a:cs typeface="Helvetica Neue"/>
              </a:rPr>
              <a:t>Agent</a:t>
            </a:r>
          </a:p>
        </p:txBody>
      </p:sp>
      <p:sp>
        <p:nvSpPr>
          <p:cNvPr id="8" name="Content-Placeholder-15-9">
            <a:extLst xmlns:a="http://schemas.openxmlformats.org/drawingml/2006/main">
              <a:ext uri="{FF2B5EF4-FFF2-40B4-BE49-F238E27FC236}">
                <a16:creationId xmlns:a16="http://schemas.microsoft.com/office/drawing/2014/main" id="{E804E150-E62C-4D4D-85B9-5CDA48B0FF5B}"/>
              </a:ext>
            </a:extLst>
          </p:cNvPr>
          <p:cNvSpPr>
            <a:spLocks xmlns:a="http://schemas.openxmlformats.org/drawingml/2006/main" noGrp="1"/>
          </p:cNvSpPr>
          <p:nvPr/>
        </p:nvSpPr>
        <p:spPr>
          <a:xfrm xmlns:a="http://schemas.openxmlformats.org/drawingml/2006/main">
            <a:off x="6558058" y="4828604"/>
            <a:ext cx="5236655" cy="97793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Model-owned next action</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Variable path and side effects</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425">
                <a:solidFill>
                  <a:srgbClr val="000000"/>
                </a:solidFill>
                <a:latin typeface="Helvetica Neue"/>
                <a:ea typeface="Helvetica Neue"/>
                <a:cs typeface="Helvetica Neue"/>
              </a:rPr>
              <a:t>Trajectory, outcome, and safety evals</a:t>
            </a:r>
          </a:p>
        </p:txBody>
      </p:sp>
      <p:sp>
        <p:nvSpPr>
          <p:cNvPr id="9" name="Content-Placeholder-15-10">
            <a:extLst xmlns:a="http://schemas.openxmlformats.org/drawingml/2006/main">
              <a:ext uri="{FF2B5EF4-FFF2-40B4-BE49-F238E27FC236}">
                <a16:creationId xmlns:a16="http://schemas.microsoft.com/office/drawing/2014/main" id="{D55CBB97-E782-4E44-BEE2-DA55B73C5E05}"/>
              </a:ext>
            </a:extLst>
          </p:cNvPr>
          <p:cNvSpPr>
            <a:spLocks xmlns:a="http://schemas.openxmlformats.org/drawingml/2006/main" noGrp="1"/>
          </p:cNvSpPr>
          <p:nvPr/>
        </p:nvSpPr>
        <p:spPr>
          <a:xfrm xmlns:a="http://schemas.openxmlformats.org/drawingml/2006/main">
            <a:off x="400907" y="1157478"/>
            <a:ext cx="11404568" cy="1629251"/>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500" b="1">
                <a:solidFill>
                  <a:srgbClr val="3D8DFF"/>
                </a:solidFill>
                <a:latin typeface="Helvetica Neue"/>
                <a:ea typeface="Helvetica Neue"/>
                <a:cs typeface="Helvetica Neue"/>
              </a:rPr>
              <a:t>THE DIFFERENCE IS WHO CHOOSES THE NEXT STEP</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725">
                <a:solidFill>
                  <a:srgbClr val="000000"/>
                </a:solidFill>
                <a:latin typeface="Helvetica Neue"/>
                <a:ea typeface="Helvetica Neue"/>
                <a:cs typeface="Helvetica Neue"/>
              </a:rPr>
              <a:t>A bounded LLM workflow follows a call graph written by developers. An agent chooses among tools, responses, retries, handoffs, and stopping at runtime.</a:t>
            </a:r>
          </a:p>
          <a:p xmlns:a="http://schemas.openxmlformats.org/drawingml/2006/main">
            <a:pPr algn="l">
              <a:lnSpc>
                <a:spcPct val="105000"/>
              </a:lnSpc>
              <a:spcAft>
                <a:spcPts val="700"/>
              </a:spcAft>
              <a:buNone/>
              <a:defRPr sz="1600">
                <a:solidFill>
                  <a:srgbClr val="000000"/>
                </a:solidFill>
                <a:latin typeface="Helvetica Neue"/>
                <a:ea typeface="Helvetica Neue"/>
                <a:cs typeface="Helvetica Neue"/>
              </a:defRPr>
            </a:pPr>
            <a:r>
              <a:rPr sz="1500" i="1">
                <a:solidFill>
                  <a:srgbClr val="000000"/>
                </a:solidFill>
                <a:latin typeface="Helvetica Neue"/>
                <a:ea typeface="Helvetica Neue"/>
                <a:cs typeface="Helvetica Neue"/>
              </a:rPr>
              <a:t>That choice must be versioned, traced, graded, and constrained.</a:t>
            </a:r>
          </a:p>
        </p:txBody>
      </p:sp>
    </p:spTree>
    <p:extLst>
      <p:ext uri="{BB962C8B-B14F-4D97-AF65-F5344CB8AC3E}">
        <p14:creationId xmlns:p14="http://schemas.microsoft.com/office/powerpoint/2010/main" val="1233863135"/>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228561AC-19D4-4900-88F2-95E79AA3204D}"/>
              </a:ext>
            </a:extLst>
          </p:cNvPr>
          <p:cNvSpPr>
            <a:spLocks xmlns:a="http://schemas.openxmlformats.org/drawingml/2006/main" noGrp="1"/>
          </p:cNvSpPr>
          <p:nvPr/>
        </p:nvSpPr>
        <p:spPr>
          <a:xfrm xmlns:a="http://schemas.openxmlformats.org/drawingml/2006/main">
            <a:off x="685800" y="4000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LIFECYCLE STEP 1 OF 8</a:t>
            </a:r>
          </a:p>
        </p:txBody>
      </p:sp>
      <p:sp>
        <p:nvSpPr>
          <p:cNvPr id="2" name="">
            <a:extLst xmlns:a="http://schemas.openxmlformats.org/drawingml/2006/main">
              <a:ext uri="{FF2B5EF4-FFF2-40B4-BE49-F238E27FC236}">
                <a16:creationId xmlns:a16="http://schemas.microsoft.com/office/drawing/2014/main" id="{0D150526-5DE2-4309-9E19-322A14437F8C}"/>
              </a:ext>
            </a:extLst>
          </p:cNvPr>
          <p:cNvSpPr>
            <a:spLocks xmlns:a="http://schemas.openxmlformats.org/drawingml/2006/main" noGrp="1"/>
          </p:cNvSpPr>
          <p:nvPr/>
        </p:nvSpPr>
        <p:spPr>
          <a:xfrm xmlns:a="http://schemas.openxmlformats.org/drawingml/2006/main">
            <a:off x="685800" y="704850"/>
            <a:ext cx="10820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3450" b="1" i="0">
                <a:solidFill>
                  <a:srgbClr val="000000"/>
                </a:solidFill>
                <a:latin typeface="Helvetica Neue"/>
                <a:ea typeface="Helvetica Neue"/>
                <a:cs typeface="Helvetica Neue"/>
              </a:defRPr>
            </a:pPr>
            <a:r>
              <a:rPr sz="3450" b="1" i="0">
                <a:solidFill>
                  <a:srgbClr val="000000"/>
                </a:solidFill>
                <a:latin typeface="Helvetica Neue"/>
                <a:ea typeface="Helvetica Neue"/>
                <a:cs typeface="Helvetica Neue"/>
              </a:rPr>
              <a:t>Step 1 — Frame the outcome and the risk</a:t>
            </a:r>
          </a:p>
        </p:txBody>
      </p:sp>
      <p:sp>
        <p:nvSpPr>
          <p:cNvPr id="3" name="">
            <a:extLst xmlns:a="http://schemas.openxmlformats.org/drawingml/2006/main">
              <a:ext uri="{FF2B5EF4-FFF2-40B4-BE49-F238E27FC236}">
                <a16:creationId xmlns:a16="http://schemas.microsoft.com/office/drawing/2014/main" id="{A581EC72-9737-4BEF-BA1F-D3343F91FA55}"/>
              </a:ext>
            </a:extLst>
          </p:cNvPr>
          <p:cNvSpPr>
            <a:spLocks xmlns:a="http://schemas.openxmlformats.org/drawingml/2006/main" noGrp="1"/>
          </p:cNvSpPr>
          <p:nvPr/>
        </p:nvSpPr>
        <p:spPr>
          <a:xfrm xmlns:a="http://schemas.openxmlformats.org/drawingml/2006/main">
            <a:off x="685800" y="1304925"/>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CONTROLLED ENVIRONMENT • NO USER EXPOSURE</a:t>
            </a:r>
          </a:p>
        </p:txBody>
      </p:sp>
      <p:sp>
        <p:nvSpPr>
          <p:cNvPr id="4" name="">
            <a:extLst xmlns:a="http://schemas.openxmlformats.org/drawingml/2006/main">
              <a:ext uri="{FF2B5EF4-FFF2-40B4-BE49-F238E27FC236}">
                <a16:creationId xmlns:a16="http://schemas.microsoft.com/office/drawing/2014/main" id="{42E9E1E0-AA95-4991-8296-ECB746742CE2}"/>
              </a:ext>
            </a:extLst>
          </p:cNvPr>
          <p:cNvSpPr>
            <a:spLocks xmlns:a="http://schemas.openxmlformats.org/drawingml/2006/main" noGrp="1"/>
          </p:cNvSpPr>
          <p:nvPr/>
        </p:nvSpPr>
        <p:spPr>
          <a:xfrm xmlns:a="http://schemas.openxmlformats.org/drawingml/2006/main">
            <a:off x="6362700" y="3486150"/>
            <a:ext cx="5143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1050" b="1" i="0">
                <a:solidFill>
                  <a:srgbClr val="3D8DFF"/>
                </a:solidFill>
                <a:latin typeface="Helvetica Neue"/>
                <a:ea typeface="Helvetica Neue"/>
                <a:cs typeface="Helvetica Neue"/>
              </a:defRPr>
            </a:pPr>
            <a:r>
              <a:rPr sz="1050" b="1" i="0">
                <a:solidFill>
                  <a:srgbClr val="3D8DFF"/>
                </a:solidFill>
                <a:latin typeface="Helvetica Neue"/>
                <a:ea typeface="Helvetica Neue"/>
                <a:cs typeface="Helvetica Neue"/>
              </a:rPr>
              <a:t>REAL TRAFFIC • INCREASING USER EXPOSURE</a:t>
            </a:r>
          </a:p>
        </p:txBody>
      </p:sp>
      <p:sp>
        <p:nvSpPr>
          <p:cNvPr id="5" name="">
            <a:extLst xmlns:a="http://schemas.openxmlformats.org/drawingml/2006/main">
              <a:ext uri="{FF2B5EF4-FFF2-40B4-BE49-F238E27FC236}">
                <a16:creationId xmlns:a16="http://schemas.microsoft.com/office/drawing/2014/main" id="{14BA799B-4641-4534-8EAE-28D6DD9344B1}"/>
              </a:ext>
            </a:extLst>
          </p:cNvPr>
          <p:cNvSpPr>
            <a:spLocks xmlns:a="http://schemas.openxmlformats.org/drawingml/2006/main" noGrp="1"/>
          </p:cNvSpPr>
          <p:nvPr/>
        </p:nvSpPr>
        <p:spPr>
          <a:xfrm xmlns:a="http://schemas.openxmlformats.org/drawingml/2006/main">
            <a:off x="29337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6" name="">
            <a:extLst xmlns:a="http://schemas.openxmlformats.org/drawingml/2006/main">
              <a:ext uri="{FF2B5EF4-FFF2-40B4-BE49-F238E27FC236}">
                <a16:creationId xmlns:a16="http://schemas.microsoft.com/office/drawing/2014/main" id="{F433A967-B9B7-4D2D-95EC-844A6D653415}"/>
              </a:ext>
            </a:extLst>
          </p:cNvPr>
          <p:cNvSpPr>
            <a:spLocks xmlns:a="http://schemas.openxmlformats.org/drawingml/2006/main" noGrp="1"/>
          </p:cNvSpPr>
          <p:nvPr/>
        </p:nvSpPr>
        <p:spPr>
          <a:xfrm xmlns:a="http://schemas.openxmlformats.org/drawingml/2006/main">
            <a:off x="561975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7" name="">
            <a:extLst xmlns:a="http://schemas.openxmlformats.org/drawingml/2006/main">
              <a:ext uri="{FF2B5EF4-FFF2-40B4-BE49-F238E27FC236}">
                <a16:creationId xmlns:a16="http://schemas.microsoft.com/office/drawing/2014/main" id="{40C74586-5789-452A-B293-57C3FF2E9A08}"/>
              </a:ext>
            </a:extLst>
          </p:cNvPr>
          <p:cNvSpPr>
            <a:spLocks xmlns:a="http://schemas.openxmlformats.org/drawingml/2006/main" noGrp="1"/>
          </p:cNvSpPr>
          <p:nvPr/>
        </p:nvSpPr>
        <p:spPr>
          <a:xfrm xmlns:a="http://schemas.openxmlformats.org/drawingml/2006/main">
            <a:off x="8305800" y="19812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8" name="">
            <a:extLst xmlns:a="http://schemas.openxmlformats.org/drawingml/2006/main">
              <a:ext uri="{FF2B5EF4-FFF2-40B4-BE49-F238E27FC236}">
                <a16:creationId xmlns:a16="http://schemas.microsoft.com/office/drawing/2014/main" id="{87E53EFC-4192-46E6-A891-3D5E9EE82B9A}"/>
              </a:ext>
            </a:extLst>
          </p:cNvPr>
          <p:cNvSpPr>
            <a:spLocks xmlns:a="http://schemas.openxmlformats.org/drawingml/2006/main" noGrp="1"/>
          </p:cNvSpPr>
          <p:nvPr/>
        </p:nvSpPr>
        <p:spPr>
          <a:xfrm xmlns:a="http://schemas.openxmlformats.org/drawingml/2006/main">
            <a:off x="83058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9" name="">
            <a:extLst xmlns:a="http://schemas.openxmlformats.org/drawingml/2006/main">
              <a:ext uri="{FF2B5EF4-FFF2-40B4-BE49-F238E27FC236}">
                <a16:creationId xmlns:a16="http://schemas.microsoft.com/office/drawing/2014/main" id="{E1D03ACB-37A1-4D10-9242-BDA0A81206A3}"/>
              </a:ext>
            </a:extLst>
          </p:cNvPr>
          <p:cNvSpPr>
            <a:spLocks xmlns:a="http://schemas.openxmlformats.org/drawingml/2006/main" noGrp="1"/>
          </p:cNvSpPr>
          <p:nvPr/>
        </p:nvSpPr>
        <p:spPr>
          <a:xfrm xmlns:a="http://schemas.openxmlformats.org/drawingml/2006/main">
            <a:off x="561975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0" name="">
            <a:extLst xmlns:a="http://schemas.openxmlformats.org/drawingml/2006/main">
              <a:ext uri="{FF2B5EF4-FFF2-40B4-BE49-F238E27FC236}">
                <a16:creationId xmlns:a16="http://schemas.microsoft.com/office/drawing/2014/main" id="{7613ED92-6296-4799-9D89-29786141D91F}"/>
              </a:ext>
            </a:extLst>
          </p:cNvPr>
          <p:cNvSpPr>
            <a:spLocks xmlns:a="http://schemas.openxmlformats.org/drawingml/2006/main" noGrp="1"/>
          </p:cNvSpPr>
          <p:nvPr/>
        </p:nvSpPr>
        <p:spPr>
          <a:xfrm xmlns:a="http://schemas.openxmlformats.org/drawingml/2006/main">
            <a:off x="2933700" y="415290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1" name="">
            <a:extLst xmlns:a="http://schemas.openxmlformats.org/drawingml/2006/main">
              <a:ext uri="{FF2B5EF4-FFF2-40B4-BE49-F238E27FC236}">
                <a16:creationId xmlns:a16="http://schemas.microsoft.com/office/drawing/2014/main" id="{D58C61FB-89DB-4D48-93A7-1F925BBCD1AE}"/>
              </a:ext>
            </a:extLst>
          </p:cNvPr>
          <p:cNvSpPr>
            <a:spLocks xmlns:a="http://schemas.openxmlformats.org/drawingml/2006/main" noGrp="1"/>
          </p:cNvSpPr>
          <p:nvPr/>
        </p:nvSpPr>
        <p:spPr>
          <a:xfrm xmlns:a="http://schemas.openxmlformats.org/drawingml/2006/main">
            <a:off x="96012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2" name="">
            <a:extLst xmlns:a="http://schemas.openxmlformats.org/drawingml/2006/main">
              <a:ext uri="{FF2B5EF4-FFF2-40B4-BE49-F238E27FC236}">
                <a16:creationId xmlns:a16="http://schemas.microsoft.com/office/drawing/2014/main" id="{3E7E586F-69AE-4E02-BCFB-3F4CC7513516}"/>
              </a:ext>
            </a:extLst>
          </p:cNvPr>
          <p:cNvSpPr>
            <a:spLocks xmlns:a="http://schemas.openxmlformats.org/drawingml/2006/main" noGrp="1"/>
          </p:cNvSpPr>
          <p:nvPr/>
        </p:nvSpPr>
        <p:spPr>
          <a:xfrm xmlns:a="http://schemas.openxmlformats.org/drawingml/2006/main">
            <a:off x="1562100" y="3028950"/>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ctr">
              <a:defRPr sz="2550" b="1" i="0">
                <a:solidFill>
                  <a:srgbClr val="C7CBD1"/>
                </a:solidFill>
                <a:latin typeface="Helvetica Neue"/>
                <a:ea typeface="Helvetica Neue"/>
                <a:cs typeface="Helvetica Neue"/>
              </a:defRPr>
            </a:pPr>
            <a:r>
              <a:rPr sz="2550" b="1" i="0">
                <a:solidFill>
                  <a:srgbClr val="C7CBD1"/>
                </a:solidFill>
                <a:latin typeface="Helvetica Neue"/>
                <a:ea typeface="Helvetica Neue"/>
                <a:cs typeface="Helvetica Neue"/>
              </a:rPr>
              <a:t>↑</a:t>
            </a:r>
          </a:p>
        </p:txBody>
      </p:sp>
      <p:sp>
        <p:nvSpPr>
          <p:cNvPr id="13" name="lifecycle-node-1">
            <a:extLst xmlns:a="http://schemas.openxmlformats.org/drawingml/2006/main">
              <a:ext uri="{FF2B5EF4-FFF2-40B4-BE49-F238E27FC236}">
                <a16:creationId xmlns:a16="http://schemas.microsoft.com/office/drawing/2014/main" id="{35411CC9-DCF4-4077-A913-EADD41085ADD}"/>
              </a:ext>
            </a:extLst>
          </p:cNvPr>
          <p:cNvSpPr>
            <a:spLocks xmlns:a="http://schemas.openxmlformats.org/drawingml/2006/main" noGrp="1"/>
          </p:cNvSpPr>
          <p:nvPr/>
        </p:nvSpPr>
        <p:spPr>
          <a:xfrm xmlns:a="http://schemas.openxmlformats.org/drawingml/2006/main">
            <a:off x="685800" y="1657350"/>
            <a:ext cx="2095500" cy="1104900"/>
          </a:xfrm>
          <a:prstGeom xmlns:a="http://schemas.openxmlformats.org/drawingml/2006/main" prst="roundRect">
            <a:avLst>
              <a:gd name="adj" fmla="val 8621"/>
            </a:avLst>
          </a:prstGeom>
          <a:solidFill xmlns:a="http://schemas.openxmlformats.org/drawingml/2006/main">
            <a:srgbClr val="3D8DFF"/>
          </a:solidFill>
          <a:ln xmlns:a="http://schemas.openxmlformats.org/drawingml/2006/main" w="19050">
            <a:solidFill>
              <a:srgbClr val="3D8DFF"/>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01</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FRAME</a:t>
            </a:r>
          </a:p>
          <a:p xmlns:a="http://schemas.openxmlformats.org/drawingml/2006/main">
            <a:pPr algn="ctr">
              <a:defRPr sz="1350" b="1">
                <a:solidFill>
                  <a:srgbClr val="FFFFFF"/>
                </a:solidFill>
                <a:latin typeface="Helvetica Neue"/>
                <a:ea typeface="Helvetica Neue"/>
                <a:cs typeface="Helvetica Neue"/>
              </a:defRPr>
            </a:pPr>
            <a:r>
              <a:rPr sz="1350" b="1">
                <a:solidFill>
                  <a:srgbClr val="FFFFFF"/>
                </a:solidFill>
                <a:latin typeface="Helvetica Neue"/>
                <a:ea typeface="Helvetica Neue"/>
                <a:cs typeface="Helvetica Neue"/>
              </a:rPr>
              <a:t>Outcome + risk</a:t>
            </a:r>
          </a:p>
        </p:txBody>
      </p:sp>
      <p:sp>
        <p:nvSpPr>
          <p:cNvPr id="14" name="lifecycle-node-2">
            <a:extLst xmlns:a="http://schemas.openxmlformats.org/drawingml/2006/main">
              <a:ext uri="{FF2B5EF4-FFF2-40B4-BE49-F238E27FC236}">
                <a16:creationId xmlns:a16="http://schemas.microsoft.com/office/drawing/2014/main" id="{6E92351F-2D38-4534-A28D-43CA1B74BC0C}"/>
              </a:ext>
            </a:extLst>
          </p:cNvPr>
          <p:cNvSpPr>
            <a:spLocks xmlns:a="http://schemas.openxmlformats.org/drawingml/2006/main" noGrp="1"/>
          </p:cNvSpPr>
          <p:nvPr/>
        </p:nvSpPr>
        <p:spPr>
          <a:xfrm xmlns:a="http://schemas.openxmlformats.org/drawingml/2006/main">
            <a:off x="33718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02</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EVIDENCE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Tasks + labels</a:t>
            </a:r>
          </a:p>
        </p:txBody>
      </p:sp>
      <p:sp>
        <p:nvSpPr>
          <p:cNvPr id="15" name="lifecycle-node-3">
            <a:extLst xmlns:a="http://schemas.openxmlformats.org/drawingml/2006/main">
              <a:ext uri="{FF2B5EF4-FFF2-40B4-BE49-F238E27FC236}">
                <a16:creationId xmlns:a16="http://schemas.microsoft.com/office/drawing/2014/main" id="{A720E10A-9CCD-43DD-B64D-42146A4C3E68}"/>
              </a:ext>
            </a:extLst>
          </p:cNvPr>
          <p:cNvSpPr>
            <a:spLocks xmlns:a="http://schemas.openxmlformats.org/drawingml/2006/main" noGrp="1"/>
          </p:cNvSpPr>
          <p:nvPr/>
        </p:nvSpPr>
        <p:spPr>
          <a:xfrm xmlns:a="http://schemas.openxmlformats.org/drawingml/2006/main">
            <a:off x="605790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03</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CANDIDATE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Full system</a:t>
            </a:r>
          </a:p>
        </p:txBody>
      </p:sp>
      <p:sp>
        <p:nvSpPr>
          <p:cNvPr id="16" name="lifecycle-node-4">
            <a:extLst xmlns:a="http://schemas.openxmlformats.org/drawingml/2006/main">
              <a:ext uri="{FF2B5EF4-FFF2-40B4-BE49-F238E27FC236}">
                <a16:creationId xmlns:a16="http://schemas.microsoft.com/office/drawing/2014/main" id="{54F2AF51-8004-4475-B86B-26CE1E09E7BF}"/>
              </a:ext>
            </a:extLst>
          </p:cNvPr>
          <p:cNvSpPr>
            <a:spLocks xmlns:a="http://schemas.openxmlformats.org/drawingml/2006/main" noGrp="1"/>
          </p:cNvSpPr>
          <p:nvPr/>
        </p:nvSpPr>
        <p:spPr>
          <a:xfrm xmlns:a="http://schemas.openxmlformats.org/drawingml/2006/main">
            <a:off x="8743950" y="1657350"/>
            <a:ext cx="2095500" cy="1104900"/>
          </a:xfrm>
          <a:prstGeom xmlns:a="http://schemas.openxmlformats.org/drawingml/2006/main" prst="roundRect">
            <a:avLst>
              <a:gd name="adj" fmla="val 8621"/>
            </a:avLst>
          </a:prstGeom>
          <a:solidFill xmlns:a="http://schemas.openxmlformats.org/drawingml/2006/main">
            <a:srgbClr val="EAF2FF"/>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04</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OFFLINE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Replay + gate</a:t>
            </a:r>
          </a:p>
        </p:txBody>
      </p:sp>
      <p:sp>
        <p:nvSpPr>
          <p:cNvPr id="17" name="lifecycle-node-5">
            <a:extLst xmlns:a="http://schemas.openxmlformats.org/drawingml/2006/main">
              <a:ext uri="{FF2B5EF4-FFF2-40B4-BE49-F238E27FC236}">
                <a16:creationId xmlns:a16="http://schemas.microsoft.com/office/drawing/2014/main" id="{A20BABB9-893B-4BD3-B537-C904FC7448C6}"/>
              </a:ext>
            </a:extLst>
          </p:cNvPr>
          <p:cNvSpPr>
            <a:spLocks xmlns:a="http://schemas.openxmlformats.org/drawingml/2006/main" noGrp="1"/>
          </p:cNvSpPr>
          <p:nvPr/>
        </p:nvSpPr>
        <p:spPr>
          <a:xfrm xmlns:a="http://schemas.openxmlformats.org/drawingml/2006/main">
            <a:off x="87439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05</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STAGE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Shadow + canary</a:t>
            </a:r>
          </a:p>
        </p:txBody>
      </p:sp>
      <p:sp>
        <p:nvSpPr>
          <p:cNvPr id="18" name="lifecycle-node-6">
            <a:extLst xmlns:a="http://schemas.openxmlformats.org/drawingml/2006/main">
              <a:ext uri="{FF2B5EF4-FFF2-40B4-BE49-F238E27FC236}">
                <a16:creationId xmlns:a16="http://schemas.microsoft.com/office/drawing/2014/main" id="{BC62D40E-5099-4553-9E52-F25F2CBCDB84}"/>
              </a:ext>
            </a:extLst>
          </p:cNvPr>
          <p:cNvSpPr>
            <a:spLocks xmlns:a="http://schemas.openxmlformats.org/drawingml/2006/main" noGrp="1"/>
          </p:cNvSpPr>
          <p:nvPr/>
        </p:nvSpPr>
        <p:spPr>
          <a:xfrm xmlns:a="http://schemas.openxmlformats.org/drawingml/2006/main">
            <a:off x="60579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06</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ONLINE</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Live outcomes</a:t>
            </a:r>
          </a:p>
        </p:txBody>
      </p:sp>
      <p:sp>
        <p:nvSpPr>
          <p:cNvPr id="19" name="lifecycle-node-7">
            <a:extLst xmlns:a="http://schemas.openxmlformats.org/drawingml/2006/main">
              <a:ext uri="{FF2B5EF4-FFF2-40B4-BE49-F238E27FC236}">
                <a16:creationId xmlns:a16="http://schemas.microsoft.com/office/drawing/2014/main" id="{D7D50DBE-07A8-430C-B392-9373C1FEB058}"/>
              </a:ext>
            </a:extLst>
          </p:cNvPr>
          <p:cNvSpPr>
            <a:spLocks xmlns:a="http://schemas.openxmlformats.org/drawingml/2006/main" noGrp="1"/>
          </p:cNvSpPr>
          <p:nvPr/>
        </p:nvSpPr>
        <p:spPr>
          <a:xfrm xmlns:a="http://schemas.openxmlformats.org/drawingml/2006/main">
            <a:off x="337185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07</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DRIFT</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Change signals</a:t>
            </a:r>
          </a:p>
        </p:txBody>
      </p:sp>
      <p:sp>
        <p:nvSpPr>
          <p:cNvPr id="20" name="lifecycle-node-8">
            <a:extLst xmlns:a="http://schemas.openxmlformats.org/drawingml/2006/main">
              <a:ext uri="{FF2B5EF4-FFF2-40B4-BE49-F238E27FC236}">
                <a16:creationId xmlns:a16="http://schemas.microsoft.com/office/drawing/2014/main" id="{8E4C46EA-FD18-46C5-B6DD-854ABC7D1B91}"/>
              </a:ext>
            </a:extLst>
          </p:cNvPr>
          <p:cNvSpPr>
            <a:spLocks xmlns:a="http://schemas.openxmlformats.org/drawingml/2006/main" noGrp="1"/>
          </p:cNvSpPr>
          <p:nvPr/>
        </p:nvSpPr>
        <p:spPr>
          <a:xfrm xmlns:a="http://schemas.openxmlformats.org/drawingml/2006/main">
            <a:off x="685800" y="3829050"/>
            <a:ext cx="2095500" cy="1104900"/>
          </a:xfrm>
          <a:prstGeom xmlns:a="http://schemas.openxmlformats.org/drawingml/2006/main" prst="roundRect">
            <a:avLst>
              <a:gd name="adj" fmla="val 8621"/>
            </a:avLst>
          </a:prstGeom>
          <a:solidFill xmlns:a="http://schemas.openxmlformats.org/drawingml/2006/main">
            <a:srgbClr val="F1F2F4"/>
          </a:solidFill>
          <a:ln xmlns:a="http://schemas.openxmlformats.org/drawingml/2006/main" w="9525">
            <a:solidFill>
              <a:srgbClr val="C7CBD1"/>
            </a:solidFill>
            <a:prstDash val="solid"/>
          </a:ln>
        </p:spPr>
        <p:txBody>
          <a:bodyPr xmlns:a="http://schemas.openxmlformats.org/drawingml/2006/main" lIns="76200" tIns="76200" rIns="76200" bIns="76200" anchor="ctr"/>
          <a:lstStyle xmlns:a="http://schemas.openxmlformats.org/drawingml/2006/main"/>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08</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LEARN</a:t>
            </a:r>
          </a:p>
          <a:p xmlns:a="http://schemas.openxmlformats.org/drawingml/2006/main">
            <a:pPr algn="ctr">
              <a:defRPr sz="1350" b="1">
                <a:solidFill>
                  <a:srgbClr val="000000"/>
                </a:solidFill>
                <a:latin typeface="Helvetica Neue"/>
                <a:ea typeface="Helvetica Neue"/>
                <a:cs typeface="Helvetica Neue"/>
              </a:defRPr>
            </a:pPr>
            <a:r>
              <a:rPr sz="1350" b="1">
                <a:solidFill>
                  <a:srgbClr val="000000"/>
                </a:solidFill>
                <a:latin typeface="Helvetica Neue"/>
                <a:ea typeface="Helvetica Neue"/>
                <a:cs typeface="Helvetica Neue"/>
              </a:rPr>
              <a:t>Incidents → tests</a:t>
            </a:r>
          </a:p>
        </p:txBody>
      </p:sp>
      <p:sp>
        <p:nvSpPr>
          <p:cNvPr id="21" name="">
            <a:extLst xmlns:a="http://schemas.openxmlformats.org/drawingml/2006/main">
              <a:ext uri="{FF2B5EF4-FFF2-40B4-BE49-F238E27FC236}">
                <a16:creationId xmlns:a16="http://schemas.microsoft.com/office/drawing/2014/main" id="{ACC7132F-BD40-4BA1-AAF9-346516F4B936}"/>
              </a:ext>
            </a:extLst>
          </p:cNvPr>
          <p:cNvSpPr>
            <a:spLocks xmlns:a="http://schemas.openxmlformats.org/drawingml/2006/main" noGrp="1"/>
          </p:cNvSpPr>
          <p:nvPr/>
        </p:nvSpPr>
        <p:spPr>
          <a:xfrm xmlns:a="http://schemas.openxmlformats.org/drawingml/2006/main">
            <a:off x="1428750" y="5410200"/>
            <a:ext cx="9334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lgn="ctr">
              <a:defRPr sz="1800" b="1" i="0">
                <a:solidFill>
                  <a:srgbClr val="000000"/>
                </a:solidFill>
                <a:latin typeface="Helvetica Neue"/>
                <a:ea typeface="Helvetica Neue"/>
                <a:cs typeface="Helvetica Neue"/>
              </a:defRPr>
            </a:pPr>
            <a:r>
              <a:rPr sz="1800" b="1" i="0">
                <a:solidFill>
                  <a:srgbClr val="000000"/>
                </a:solidFill>
                <a:latin typeface="Helvetica Neue"/>
                <a:ea typeface="Helvetica Neue"/>
                <a:cs typeface="Helvetica Neue"/>
              </a:rPr>
              <a:t>No metric can repair an undefined product contract.</a:t>
            </a:r>
          </a:p>
        </p:txBody>
      </p:sp>
      <p:sp>
        <p:nvSpPr>
          <p:cNvPr id="22" name="">
            <a:extLst xmlns:a="http://schemas.openxmlformats.org/drawingml/2006/main">
              <a:ext uri="{FF2B5EF4-FFF2-40B4-BE49-F238E27FC236}">
                <a16:creationId xmlns:a16="http://schemas.microsoft.com/office/drawing/2014/main" id="{606FD0BA-13F1-4941-9E53-8CB873339C6B}"/>
              </a:ext>
            </a:extLst>
          </p:cNvPr>
          <p:cNvSpPr>
            <a:spLocks xmlns:a="http://schemas.openxmlformats.org/drawingml/2006/main" noGrp="1"/>
          </p:cNvSpPr>
          <p:nvPr/>
        </p:nvSpPr>
        <p:spPr>
          <a:xfrm xmlns:a="http://schemas.openxmlformats.org/drawingml/2006/main">
            <a:off x="685800" y="65151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l">
              <a:defRPr sz="825" b="1" i="0">
                <a:solidFill>
                  <a:srgbClr val="555B65"/>
                </a:solidFill>
                <a:latin typeface="Helvetica Neue"/>
                <a:ea typeface="Helvetica Neue"/>
                <a:cs typeface="Helvetica Neue"/>
              </a:defRPr>
            </a:pPr>
            <a:r>
              <a:rPr sz="825" b="1" i="0">
                <a:solidFill>
                  <a:srgbClr val="555B65"/>
                </a:solidFill>
                <a:latin typeface="Helvetica Neue"/>
                <a:ea typeface="Helvetica Neue"/>
                <a:cs typeface="Helvetica Neue"/>
              </a:rPr>
              <a:t>LLMs FROM FIRST PRINCIPLES • CLASS 1</a:t>
            </a:r>
          </a:p>
        </p:txBody>
      </p:sp>
      <p:sp>
        <p:nvSpPr>
          <p:cNvPr id="23" name="">
            <a:extLst xmlns:a="http://schemas.openxmlformats.org/drawingml/2006/main">
              <a:ext uri="{FF2B5EF4-FFF2-40B4-BE49-F238E27FC236}">
                <a16:creationId xmlns:a16="http://schemas.microsoft.com/office/drawing/2014/main" id="{F42EFB81-089E-4843-A878-DBC19B3668AD}"/>
              </a:ext>
            </a:extLst>
          </p:cNvPr>
          <p:cNvSpPr>
            <a:spLocks xmlns:a="http://schemas.openxmlformats.org/drawingml/2006/main" noGrp="1"/>
          </p:cNvSpPr>
          <p:nvPr/>
        </p:nvSpPr>
        <p:spPr>
          <a:xfrm xmlns:a="http://schemas.openxmlformats.org/drawingml/2006/main">
            <a:off x="11144250" y="64865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lstStyle xmlns:a="http://schemas.openxmlformats.org/drawingml/2006/main"/>
          <a:p xmlns:a="http://schemas.openxmlformats.org/drawingml/2006/main">
            <a:pPr algn="r">
              <a:defRPr sz="900" b="1" i="0">
                <a:solidFill>
                  <a:srgbClr val="555B65"/>
                </a:solidFill>
                <a:latin typeface="Helvetica Neue"/>
                <a:ea typeface="Helvetica Neue"/>
                <a:cs typeface="Helvetica Neue"/>
              </a:defRPr>
            </a:pPr>
            <a:r>
              <a:rPr sz="900" b="1" i="0">
                <a:solidFill>
                  <a:srgbClr val="555B65"/>
                </a:solidFill>
                <a:latin typeface="Helvetica Neue"/>
                <a:ea typeface="Helvetica Neue"/>
                <a:cs typeface="Helvetica Neue"/>
              </a:rPr>
              <a:t>9</a:t>
            </a:r>
          </a:p>
        </p:txBody>
      </p:sp>
    </p:spTree>
    <p:extLst>
      <p:ext uri="{BB962C8B-B14F-4D97-AF65-F5344CB8AC3E}">
        <p14:creationId xmlns:p14="http://schemas.microsoft.com/office/powerpoint/2010/main" val="144351293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2026-08-09T13:32:59.2100000Z</dcterms:created>
  <dcterms:modified xsi:type="dcterms:W3CDTF">2026-08-09T13:32:59.2100000Z</dcterms:modified>
</coreProperties>
</file>