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5eecbbd4304bc4" /><Relationship Type="http://schemas.openxmlformats.org/officeDocument/2006/relationships/extended-properties" Target="/docProps/app.xml" Id="R3c09c7768c5240de" /><Relationship Type="http://schemas.openxmlformats.org/officeDocument/2006/relationships/officeDocument" Target="/ppt/presentation.xml" Id="R95aab4d7b0d44ca0" /></Relationships>
</file>

<file path=ppt/presentation.xml><?xml version="1.0" encoding="utf-8"?>
<p:presentation xmlns:p="http://schemas.openxmlformats.org/presentationml/2006/main">
  <p:sldMasterIdLst>
    <p:sldMasterId xmlns:r="http://schemas.openxmlformats.org/officeDocument/2006/relationships" id="2147483648" r:id="R1ed7a939c60f4686"/>
  </p:sldMasterIdLst>
  <p:notesMasterIdLst>
    <p:notesMasterId xmlns:r="http://schemas.openxmlformats.org/officeDocument/2006/relationships" r:id="Rfd70ef91eaeb48c7"/>
  </p:notesMasterIdLst>
  <p:sldIdLst>
    <p:sldId xmlns:r="http://schemas.openxmlformats.org/officeDocument/2006/relationships" id="256" r:id="R125c1ac698954c83"/>
    <p:sldId xmlns:r="http://schemas.openxmlformats.org/officeDocument/2006/relationships" id="257" r:id="R7392b0f6fd22419d"/>
    <p:sldId xmlns:r="http://schemas.openxmlformats.org/officeDocument/2006/relationships" id="258" r:id="R81020eca45934432"/>
    <p:sldId xmlns:r="http://schemas.openxmlformats.org/officeDocument/2006/relationships" id="259" r:id="R690ae96ba2ec4c34"/>
    <p:sldId xmlns:r="http://schemas.openxmlformats.org/officeDocument/2006/relationships" id="260" r:id="R17a2b2391fc143ab"/>
    <p:sldId xmlns:r="http://schemas.openxmlformats.org/officeDocument/2006/relationships" id="261" r:id="Re94d211d615e4c55"/>
    <p:sldId xmlns:r="http://schemas.openxmlformats.org/officeDocument/2006/relationships" id="262" r:id="Rf07faa4410d74275"/>
    <p:sldId xmlns:r="http://schemas.openxmlformats.org/officeDocument/2006/relationships" id="263" r:id="R797f9cbf0b614921"/>
    <p:sldId xmlns:r="http://schemas.openxmlformats.org/officeDocument/2006/relationships" id="264" r:id="Rbabd4d78013c4b52"/>
    <p:sldId xmlns:r="http://schemas.openxmlformats.org/officeDocument/2006/relationships" id="265" r:id="R218d3c751dac4587"/>
    <p:sldId xmlns:r="http://schemas.openxmlformats.org/officeDocument/2006/relationships" id="266" r:id="R47a6ca166d164399"/>
    <p:sldId xmlns:r="http://schemas.openxmlformats.org/officeDocument/2006/relationships" id="267" r:id="Rf09deefeb2674074"/>
    <p:sldId xmlns:r="http://schemas.openxmlformats.org/officeDocument/2006/relationships" id="268" r:id="R58fc2f90e0bc450c"/>
    <p:sldId xmlns:r="http://schemas.openxmlformats.org/officeDocument/2006/relationships" id="269" r:id="R00750e6252e24fc2"/>
    <p:sldId xmlns:r="http://schemas.openxmlformats.org/officeDocument/2006/relationships" id="270" r:id="R7e0ff84f4ad545fc"/>
    <p:sldId xmlns:r="http://schemas.openxmlformats.org/officeDocument/2006/relationships" id="271" r:id="R0cf19956ff0541cf"/>
    <p:sldId xmlns:r="http://schemas.openxmlformats.org/officeDocument/2006/relationships" id="272" r:id="Ra7876ea1d2014f03"/>
    <p:sldId xmlns:r="http://schemas.openxmlformats.org/officeDocument/2006/relationships" id="273" r:id="R958d31ef3e3a44b1"/>
    <p:sldId xmlns:r="http://schemas.openxmlformats.org/officeDocument/2006/relationships" id="274" r:id="Rf69490739ee24cee"/>
    <p:sldId xmlns:r="http://schemas.openxmlformats.org/officeDocument/2006/relationships" id="275" r:id="R0472bddc2eea4dd5"/>
    <p:sldId xmlns:r="http://schemas.openxmlformats.org/officeDocument/2006/relationships" id="276" r:id="R01ddfb68d00644ce"/>
    <p:sldId xmlns:r="http://schemas.openxmlformats.org/officeDocument/2006/relationships" id="277" r:id="Re565de45c43e4b4a"/>
    <p:sldId xmlns:r="http://schemas.openxmlformats.org/officeDocument/2006/relationships" id="278" r:id="R89c8e9dc0db440bb"/>
    <p:sldId xmlns:r="http://schemas.openxmlformats.org/officeDocument/2006/relationships" id="279" r:id="Reb7366fdabfb41dd"/>
    <p:sldId xmlns:r="http://schemas.openxmlformats.org/officeDocument/2006/relationships" id="280" r:id="R3922ecdd98144c49"/>
    <p:sldId xmlns:r="http://schemas.openxmlformats.org/officeDocument/2006/relationships" id="281" r:id="R83243611578d4d1d"/>
    <p:sldId xmlns:r="http://schemas.openxmlformats.org/officeDocument/2006/relationships" id="282" r:id="R209148a761944887"/>
    <p:sldId xmlns:r="http://schemas.openxmlformats.org/officeDocument/2006/relationships" id="283" r:id="Rcfcc006341d7499d"/>
    <p:sldId xmlns:r="http://schemas.openxmlformats.org/officeDocument/2006/relationships" id="284" r:id="R28ee3040cf6f4c80"/>
    <p:sldId xmlns:r="http://schemas.openxmlformats.org/officeDocument/2006/relationships" id="285" r:id="R8f158a35ff4f4766"/>
    <p:sldId xmlns:r="http://schemas.openxmlformats.org/officeDocument/2006/relationships" id="286" r:id="R39ecc706a73b492c"/>
    <p:sldId xmlns:r="http://schemas.openxmlformats.org/officeDocument/2006/relationships" id="287" r:id="R362ea0d933ff416a"/>
    <p:sldId xmlns:r="http://schemas.openxmlformats.org/officeDocument/2006/relationships" id="288" r:id="Ra8590c336ec54446"/>
    <p:sldId xmlns:r="http://schemas.openxmlformats.org/officeDocument/2006/relationships" id="289" r:id="Ra63e005abce64d4d"/>
    <p:sldId xmlns:r="http://schemas.openxmlformats.org/officeDocument/2006/relationships" id="290" r:id="Ra80bf978e0e14756"/>
    <p:sldId xmlns:r="http://schemas.openxmlformats.org/officeDocument/2006/relationships" id="291" r:id="R04310945d14249a0"/>
    <p:sldId xmlns:r="http://schemas.openxmlformats.org/officeDocument/2006/relationships" id="292" r:id="Rb916f51e22bf4d7b"/>
    <p:sldId xmlns:r="http://schemas.openxmlformats.org/officeDocument/2006/relationships" id="293" r:id="R4fa0ecf97b114b60"/>
    <p:sldId xmlns:r="http://schemas.openxmlformats.org/officeDocument/2006/relationships" id="294" r:id="R97edb4f96e0e4092"/>
    <p:sldId xmlns:r="http://schemas.openxmlformats.org/officeDocument/2006/relationships" id="295" r:id="R68c6294148b741f2"/>
    <p:sldId xmlns:r="http://schemas.openxmlformats.org/officeDocument/2006/relationships" id="296" r:id="Rbccf9adbb09a4caa"/>
    <p:sldId xmlns:r="http://schemas.openxmlformats.org/officeDocument/2006/relationships" id="297" r:id="Rbf46a3a96e7c47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3b16b4a97f4607" /><Relationship Type="http://schemas.openxmlformats.org/officeDocument/2006/relationships/slideMaster" Target="/ppt/slideMasters/slideMaster1.xml" Id="R1ed7a939c60f4686" /><Relationship Type="http://schemas.openxmlformats.org/officeDocument/2006/relationships/notesMaster" Target="/ppt/notesMasters/notesMaster1.xml" Id="Rfd70ef91eaeb48c7" /><Relationship Type="http://schemas.openxmlformats.org/officeDocument/2006/relationships/presProps" Target="/ppt/presProps.xml" Id="R1cc79d3511214dbb" /><Relationship Type="http://schemas.openxmlformats.org/officeDocument/2006/relationships/tableStyles" Target="/ppt/tableStyles.xml" Id="Rcd71950ade2c4205" /><Relationship Type="http://schemas.openxmlformats.org/officeDocument/2006/relationships/slide" Target="/ppt/slides/slide1.xml" Id="R125c1ac698954c83" /><Relationship Type="http://schemas.openxmlformats.org/officeDocument/2006/relationships/slide" Target="/ppt/slides/slide2.xml" Id="R7392b0f6fd22419d" /><Relationship Type="http://schemas.openxmlformats.org/officeDocument/2006/relationships/slide" Target="/ppt/slides/slide3.xml" Id="R81020eca45934432" /><Relationship Type="http://schemas.openxmlformats.org/officeDocument/2006/relationships/slide" Target="/ppt/slides/slide4.xml" Id="R690ae96ba2ec4c34" /><Relationship Type="http://schemas.openxmlformats.org/officeDocument/2006/relationships/slide" Target="/ppt/slides/slide5.xml" Id="R17a2b2391fc143ab" /><Relationship Type="http://schemas.openxmlformats.org/officeDocument/2006/relationships/slide" Target="/ppt/slides/slide6.xml" Id="Re94d211d615e4c55" /><Relationship Type="http://schemas.openxmlformats.org/officeDocument/2006/relationships/slide" Target="/ppt/slides/slide7.xml" Id="Rf07faa4410d74275" /><Relationship Type="http://schemas.openxmlformats.org/officeDocument/2006/relationships/slide" Target="/ppt/slides/slide8.xml" Id="R797f9cbf0b614921" /><Relationship Type="http://schemas.openxmlformats.org/officeDocument/2006/relationships/slide" Target="/ppt/slides/slide9.xml" Id="Rbabd4d78013c4b52" /><Relationship Type="http://schemas.openxmlformats.org/officeDocument/2006/relationships/slide" Target="/ppt/slides/slide10.xml" Id="R218d3c751dac4587" /><Relationship Type="http://schemas.openxmlformats.org/officeDocument/2006/relationships/slide" Target="/ppt/slides/slide11.xml" Id="R47a6ca166d164399" /><Relationship Type="http://schemas.openxmlformats.org/officeDocument/2006/relationships/slide" Target="/ppt/slides/slide12.xml" Id="Rf09deefeb2674074" /><Relationship Type="http://schemas.openxmlformats.org/officeDocument/2006/relationships/slide" Target="/ppt/slides/slide13.xml" Id="R58fc2f90e0bc450c" /><Relationship Type="http://schemas.openxmlformats.org/officeDocument/2006/relationships/slide" Target="/ppt/slides/slide14.xml" Id="R00750e6252e24fc2" /><Relationship Type="http://schemas.openxmlformats.org/officeDocument/2006/relationships/slide" Target="/ppt/slides/slide15.xml" Id="R7e0ff84f4ad545fc" /><Relationship Type="http://schemas.openxmlformats.org/officeDocument/2006/relationships/slide" Target="/ppt/slides/slide16.xml" Id="R0cf19956ff0541cf" /><Relationship Type="http://schemas.openxmlformats.org/officeDocument/2006/relationships/slide" Target="/ppt/slides/slide17.xml" Id="Ra7876ea1d2014f03" /><Relationship Type="http://schemas.openxmlformats.org/officeDocument/2006/relationships/slide" Target="/ppt/slides/slide18.xml" Id="R958d31ef3e3a44b1" /><Relationship Type="http://schemas.openxmlformats.org/officeDocument/2006/relationships/slide" Target="/ppt/slides/slide19.xml" Id="Rf69490739ee24cee" /><Relationship Type="http://schemas.openxmlformats.org/officeDocument/2006/relationships/slide" Target="/ppt/slides/slide20.xml" Id="R0472bddc2eea4dd5" /><Relationship Type="http://schemas.openxmlformats.org/officeDocument/2006/relationships/slide" Target="/ppt/slides/slide21.xml" Id="R01ddfb68d00644ce" /><Relationship Type="http://schemas.openxmlformats.org/officeDocument/2006/relationships/slide" Target="/ppt/slides/slide22.xml" Id="Re565de45c43e4b4a" /><Relationship Type="http://schemas.openxmlformats.org/officeDocument/2006/relationships/slide" Target="/ppt/slides/slide23.xml" Id="R89c8e9dc0db440bb" /><Relationship Type="http://schemas.openxmlformats.org/officeDocument/2006/relationships/slide" Target="/ppt/slides/slide24.xml" Id="Reb7366fdabfb41dd" /><Relationship Type="http://schemas.openxmlformats.org/officeDocument/2006/relationships/slide" Target="/ppt/slides/slide25.xml" Id="R3922ecdd98144c49" /><Relationship Type="http://schemas.openxmlformats.org/officeDocument/2006/relationships/slide" Target="/ppt/slides/slide26.xml" Id="R83243611578d4d1d" /><Relationship Type="http://schemas.openxmlformats.org/officeDocument/2006/relationships/slide" Target="/ppt/slides/slide27.xml" Id="R209148a761944887" /><Relationship Type="http://schemas.openxmlformats.org/officeDocument/2006/relationships/slide" Target="/ppt/slides/slide28.xml" Id="Rcfcc006341d7499d" /><Relationship Type="http://schemas.openxmlformats.org/officeDocument/2006/relationships/slide" Target="/ppt/slides/slide29.xml" Id="R28ee3040cf6f4c80" /><Relationship Type="http://schemas.openxmlformats.org/officeDocument/2006/relationships/slide" Target="/ppt/slides/slide30.xml" Id="R8f158a35ff4f4766" /><Relationship Type="http://schemas.openxmlformats.org/officeDocument/2006/relationships/slide" Target="/ppt/slides/slide31.xml" Id="R39ecc706a73b492c" /><Relationship Type="http://schemas.openxmlformats.org/officeDocument/2006/relationships/slide" Target="/ppt/slides/slide32.xml" Id="R362ea0d933ff416a" /><Relationship Type="http://schemas.openxmlformats.org/officeDocument/2006/relationships/slide" Target="/ppt/slides/slide33.xml" Id="Ra8590c336ec54446" /><Relationship Type="http://schemas.openxmlformats.org/officeDocument/2006/relationships/slide" Target="/ppt/slides/slide34.xml" Id="Ra63e005abce64d4d" /><Relationship Type="http://schemas.openxmlformats.org/officeDocument/2006/relationships/slide" Target="/ppt/slides/slide35.xml" Id="Ra80bf978e0e14756" /><Relationship Type="http://schemas.openxmlformats.org/officeDocument/2006/relationships/slide" Target="/ppt/slides/slide36.xml" Id="R04310945d14249a0" /><Relationship Type="http://schemas.openxmlformats.org/officeDocument/2006/relationships/slide" Target="/ppt/slides/slide37.xml" Id="Rb916f51e22bf4d7b" /><Relationship Type="http://schemas.openxmlformats.org/officeDocument/2006/relationships/slide" Target="/ppt/slides/slide38.xml" Id="R4fa0ecf97b114b60" /><Relationship Type="http://schemas.openxmlformats.org/officeDocument/2006/relationships/slide" Target="/ppt/slides/slide39.xml" Id="R97edb4f96e0e4092" /><Relationship Type="http://schemas.openxmlformats.org/officeDocument/2006/relationships/slide" Target="/ppt/slides/slide40.xml" Id="R68c6294148b741f2" /><Relationship Type="http://schemas.openxmlformats.org/officeDocument/2006/relationships/slide" Target="/ppt/slides/slide41.xml" Id="Rbccf9adbb09a4caa" /><Relationship Type="http://schemas.openxmlformats.org/officeDocument/2006/relationships/slide" Target="/ppt/slides/slide42.xml" Id="Rbf46a3a96e7c47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5643013de140b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87043ffdc74e2e" /><Relationship Type="http://schemas.openxmlformats.org/officeDocument/2006/relationships/notesMaster" Target="/ppt/notesMasters/notesMaster1.xml" Id="R2c1333f5bab44a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f1cb8a67664509" /><Relationship Type="http://schemas.openxmlformats.org/officeDocument/2006/relationships/notesMaster" Target="/ppt/notesMasters/notesMaster1.xml" Id="R2156f933a54641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4847f5428d469a" /><Relationship Type="http://schemas.openxmlformats.org/officeDocument/2006/relationships/notesMaster" Target="/ppt/notesMasters/notesMaster1.xml" Id="Rabb5fda091f642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4f316c28824c7d" /><Relationship Type="http://schemas.openxmlformats.org/officeDocument/2006/relationships/notesMaster" Target="/ppt/notesMasters/notesMaster1.xml" Id="R362e9b5409fb42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3c3e7d0bfa14fbd" /><Relationship Type="http://schemas.openxmlformats.org/officeDocument/2006/relationships/notesMaster" Target="/ppt/notesMasters/notesMaster1.xml" Id="Rd3dc39c727f74f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f9732e3026403a" /><Relationship Type="http://schemas.openxmlformats.org/officeDocument/2006/relationships/notesMaster" Target="/ppt/notesMasters/notesMaster1.xml" Id="Rd83041f66a2c4d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158863b7abf49a1" /><Relationship Type="http://schemas.openxmlformats.org/officeDocument/2006/relationships/notesMaster" Target="/ppt/notesMasters/notesMaster1.xml" Id="Reb3ddceb732b4c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26691b56bb4f12" /><Relationship Type="http://schemas.openxmlformats.org/officeDocument/2006/relationships/notesMaster" Target="/ppt/notesMasters/notesMaster1.xml" Id="Rf12a3c2429de43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2408d9e8fa45e8" /><Relationship Type="http://schemas.openxmlformats.org/officeDocument/2006/relationships/notesMaster" Target="/ppt/notesMasters/notesMaster1.xml" Id="Refc36fa055894b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b9dbc23cae4a0e" /><Relationship Type="http://schemas.openxmlformats.org/officeDocument/2006/relationships/notesMaster" Target="/ppt/notesMasters/notesMaster1.xml" Id="R6b28880135d44d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5b883ec8eb4652" /><Relationship Type="http://schemas.openxmlformats.org/officeDocument/2006/relationships/notesMaster" Target="/ppt/notesMasters/notesMaster1.xml" Id="R05f9da194c1642d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6398dd325840be" /><Relationship Type="http://schemas.openxmlformats.org/officeDocument/2006/relationships/notesMaster" Target="/ppt/notesMasters/notesMaster1.xml" Id="Rd7faba9c835245d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b3a2e922fcb4d2e" /><Relationship Type="http://schemas.openxmlformats.org/officeDocument/2006/relationships/notesMaster" Target="/ppt/notesMasters/notesMaster1.xml" Id="R3459852cacad4b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58b467b0061495c" /><Relationship Type="http://schemas.openxmlformats.org/officeDocument/2006/relationships/notesMaster" Target="/ppt/notesMasters/notesMaster1.xml" Id="Radaabc85c09d4ac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e42edc7fa974fd5" /><Relationship Type="http://schemas.openxmlformats.org/officeDocument/2006/relationships/notesMaster" Target="/ppt/notesMasters/notesMaster1.xml" Id="R9bdd55037668451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b2521875b34dd9" /><Relationship Type="http://schemas.openxmlformats.org/officeDocument/2006/relationships/notesMaster" Target="/ppt/notesMasters/notesMaster1.xml" Id="R2681f631095f44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a3bc34f2ea849c1" /><Relationship Type="http://schemas.openxmlformats.org/officeDocument/2006/relationships/notesMaster" Target="/ppt/notesMasters/notesMaster1.xml" Id="R10bd15ed67374d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b91f3162dd6423a" /><Relationship Type="http://schemas.openxmlformats.org/officeDocument/2006/relationships/notesMaster" Target="/ppt/notesMasters/notesMaster1.xml" Id="Rdc17e11a8e8b4eb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37d2ee22f34e8c" /><Relationship Type="http://schemas.openxmlformats.org/officeDocument/2006/relationships/notesMaster" Target="/ppt/notesMasters/notesMaster1.xml" Id="Ra43600a0612448e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4b834f8c46642a0" /><Relationship Type="http://schemas.openxmlformats.org/officeDocument/2006/relationships/notesMaster" Target="/ppt/notesMasters/notesMaster1.xml" Id="Rc62e85c08b8f40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a033b3fee334340" /><Relationship Type="http://schemas.openxmlformats.org/officeDocument/2006/relationships/notesMaster" Target="/ppt/notesMasters/notesMaster1.xml" Id="R140c079455f2400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169df8334b846f9" /><Relationship Type="http://schemas.openxmlformats.org/officeDocument/2006/relationships/notesMaster" Target="/ppt/notesMasters/notesMaster1.xml" Id="Rc0608fa3c5da40a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4e58867793d4c10" /><Relationship Type="http://schemas.openxmlformats.org/officeDocument/2006/relationships/notesMaster" Target="/ppt/notesMasters/notesMaster1.xml" Id="R048d19d121c4444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e12ff580374435d" /><Relationship Type="http://schemas.openxmlformats.org/officeDocument/2006/relationships/notesMaster" Target="/ppt/notesMasters/notesMaster1.xml" Id="R159db6e6308e431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5bb8b7210f4330" /><Relationship Type="http://schemas.openxmlformats.org/officeDocument/2006/relationships/notesMaster" Target="/ppt/notesMasters/notesMaster1.xml" Id="R5fe17729331744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45afaec6c3d4882" /><Relationship Type="http://schemas.openxmlformats.org/officeDocument/2006/relationships/notesMaster" Target="/ppt/notesMasters/notesMaster1.xml" Id="R15f618a154be496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e18f0ad51ad489d" /><Relationship Type="http://schemas.openxmlformats.org/officeDocument/2006/relationships/notesMaster" Target="/ppt/notesMasters/notesMaster1.xml" Id="R4778bced510b451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c2d4894b1294f20" /><Relationship Type="http://schemas.openxmlformats.org/officeDocument/2006/relationships/notesMaster" Target="/ppt/notesMasters/notesMaster1.xml" Id="Rd923d68f2ee0470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64e598a2f464bfa" /><Relationship Type="http://schemas.openxmlformats.org/officeDocument/2006/relationships/notesMaster" Target="/ppt/notesMasters/notesMaster1.xml" Id="R1e4c834d979445b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7fb3bea64284d33" /><Relationship Type="http://schemas.openxmlformats.org/officeDocument/2006/relationships/notesMaster" Target="/ppt/notesMasters/notesMaster1.xml" Id="R01eaf3053bec426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248dc1cd8944a55" /><Relationship Type="http://schemas.openxmlformats.org/officeDocument/2006/relationships/notesMaster" Target="/ppt/notesMasters/notesMaster1.xml" Id="R1121cdd5a1d3497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590362620e44430" /><Relationship Type="http://schemas.openxmlformats.org/officeDocument/2006/relationships/notesMaster" Target="/ppt/notesMasters/notesMaster1.xml" Id="Rf175fc29b2a64b5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d126c3d374e449c" /><Relationship Type="http://schemas.openxmlformats.org/officeDocument/2006/relationships/notesMaster" Target="/ppt/notesMasters/notesMaster1.xml" Id="R32a3a071886b44a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abdf33cc592454e" /><Relationship Type="http://schemas.openxmlformats.org/officeDocument/2006/relationships/notesMaster" Target="/ppt/notesMasters/notesMaster1.xml" Id="R35013b1e8bfa4ed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fc35f12d5c74a5c" /><Relationship Type="http://schemas.openxmlformats.org/officeDocument/2006/relationships/notesMaster" Target="/ppt/notesMasters/notesMaster1.xml" Id="R094f469de0d04f5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be83d69cd6d497e" /><Relationship Type="http://schemas.openxmlformats.org/officeDocument/2006/relationships/notesMaster" Target="/ppt/notesMasters/notesMaster1.xml" Id="R63495ccd04f0467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76ded39917349a3" /><Relationship Type="http://schemas.openxmlformats.org/officeDocument/2006/relationships/notesMaster" Target="/ppt/notesMasters/notesMaster1.xml" Id="R0e94b1951e3d459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fbad8ab0ad442db" /><Relationship Type="http://schemas.openxmlformats.org/officeDocument/2006/relationships/notesMaster" Target="/ppt/notesMasters/notesMaster1.xml" Id="R5a4b5a8fb1cc4ab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78a3e7ac3ad4e8e" /><Relationship Type="http://schemas.openxmlformats.org/officeDocument/2006/relationships/notesMaster" Target="/ppt/notesMasters/notesMaster1.xml" Id="Rf370741b776c439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f8476a92ca54348" /><Relationship Type="http://schemas.openxmlformats.org/officeDocument/2006/relationships/notesMaster" Target="/ppt/notesMasters/notesMaster1.xml" Id="R617649b5ff2942c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4c9f5c1267948cb" /><Relationship Type="http://schemas.openxmlformats.org/officeDocument/2006/relationships/notesMaster" Target="/ppt/notesMasters/notesMaster1.xml" Id="R22122c882e0146d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4439d64a1ee49a1" /><Relationship Type="http://schemas.openxmlformats.org/officeDocument/2006/relationships/notesMaster" Target="/ppt/notesMasters/notesMaster1.xml" Id="R3831c4cdd2f64f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0:00–0:02</a:t>
            </a:r>
          </a:p>
          <a:p xmlns:a="http://schemas.openxmlformats.org/drawingml/2006/main">
            <a:r>
              <a:t/>
            </a:r>
          </a:p>
          <a:p xmlns:a="http://schemas.openxmlformats.org/drawingml/2006/main">
            <a:r>
              <a:t>Purpose: Set the class promise around one understandable object and a cumulative scale-up.</a:t>
            </a:r>
          </a:p>
          <a:p xmlns:a="http://schemas.openxmlformats.org/drawingml/2006/main">
            <a:r>
              <a:t/>
            </a:r>
          </a:p>
          <a:p xmlns:a="http://schemas.openxmlformats.org/drawingml/2006/main">
            <a:r>
              <a:t>Talk track:</a:t>
            </a:r>
          </a:p>
          <a:p xmlns:a="http://schemas.openxmlformats.org/drawingml/2006/main">
            <a:r>
              <a:t>Tell participants that the class will not begin with a transformer diagram. It begins with one neuron making one useful decision. Every later mechanism must be explainable as either the same calculation repeated, a new way to represent context, or software wrapped around the model.</a:t>
            </a:r>
          </a:p>
          <a:p xmlns:a="http://schemas.openxmlformats.org/drawingml/2006/main">
            <a:r>
              <a:t/>
            </a:r>
          </a:p>
          <a:p xmlns:a="http://schemas.openxmlformats.org/drawingml/2006/main">
            <a:r>
              <a:t>Ask / teaching move:</a:t>
            </a:r>
          </a:p>
          <a:p xmlns:a="http://schemas.openxmlformats.org/drawingml/2006/main">
            <a:r>
              <a:t>Ask who has changed a model-backed system without being able to explain which weights or gradients moved.</a:t>
            </a:r>
          </a:p>
          <a:p xmlns:a="http://schemas.openxmlformats.org/drawingml/2006/main">
            <a:r>
              <a:t/>
            </a:r>
          </a:p>
          <a:p xmlns:a="http://schemas.openxmlformats.org/drawingml/2006/main">
            <a:r>
              <a:t>Transition:</a:t>
            </a:r>
          </a:p>
          <a:p xmlns:a="http://schemas.openxmlformats.org/drawingml/2006/main">
            <a:r>
              <a:t>Begin with a concrete routing decision before showing any notation.</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0:02–0:05</a:t>
            </a:r>
          </a:p>
          <a:p xmlns:a="http://schemas.openxmlformats.org/drawingml/2006/main">
            <a:r>
              <a:t/>
            </a:r>
          </a:p>
          <a:p xmlns:a="http://schemas.openxmlformats.org/drawingml/2006/main">
            <a:r>
              <a:t>Purpose: State the conceptual contract and prevent scale from being mistaken for a new learning algorithm.</a:t>
            </a:r>
          </a:p>
          <a:p xmlns:a="http://schemas.openxmlformats.org/drawingml/2006/main">
            <a:r>
              <a:t/>
            </a:r>
          </a:p>
          <a:p xmlns:a="http://schemas.openxmlformats.org/drawingml/2006/main">
            <a:r>
              <a:t>Talk track:</a:t>
            </a:r>
          </a:p>
          <a:p xmlns:a="http://schemas.openxmlformats.org/drawingml/2006/main">
            <a:r>
              <a:t>The central claim is intentionally narrow. A transformer contains more than repeated neurons: attention, residual paths, normalization, and position matter. But its trainable parameters still change through the same loss-gradient-update loop we can see in one neuron.</a:t>
            </a:r>
          </a:p>
          <a:p xmlns:a="http://schemas.openxmlformats.org/drawingml/2006/main">
            <a:r>
              <a:t/>
            </a:r>
          </a:p>
          <a:p xmlns:a="http://schemas.openxmlformats.org/drawingml/2006/main">
            <a:r>
              <a:t>Transition:</a:t>
            </a:r>
          </a:p>
          <a:p xmlns:a="http://schemas.openxmlformats.org/drawingml/2006/main">
            <a:r>
              <a:t>Show the ladder the class will climb.</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Ian Goodfellow, Yoshua Bengio, and Aaron Courville, Deep Learning — https://www.deeplearningbook.org/</a:t>
            </a:r>
          </a:p>
          <a:p xmlns:a="http://schemas.openxmlformats.org/drawingml/2006/main">
            <a:r>
              <a:t>- Ashish Vaswani et al., Attention Is All You Need — https://arxiv.org/abs/1706.03762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0:05–0:08</a:t>
            </a:r>
          </a:p>
          <a:p xmlns:a="http://schemas.openxmlformats.org/drawingml/2006/main">
            <a:r>
              <a:t/>
            </a:r>
          </a:p>
          <a:p xmlns:a="http://schemas.openxmlformats.org/drawingml/2006/main">
            <a:r>
              <a:t>Purpose: Provide the organizing map for all three hours.</a:t>
            </a:r>
          </a:p>
          <a:p xmlns:a="http://schemas.openxmlformats.org/drawingml/2006/main">
            <a:r>
              <a:t/>
            </a:r>
          </a:p>
          <a:p xmlns:a="http://schemas.openxmlformats.org/drawingml/2006/main">
            <a:r>
              <a:t>Talk track:</a:t>
            </a:r>
          </a:p>
          <a:p xmlns:a="http://schemas.openxmlformats.org/drawingml/2006/main">
            <a:r>
              <a:t>Read left to right. One neuron scores one binary class. An output layer scores several classes. An n-gram language model treats the next token as a class using fixed context. A transformer keeps that class objective and builds a richer context-dependent representation.</a:t>
            </a:r>
          </a:p>
          <a:p xmlns:a="http://schemas.openxmlformats.org/drawingml/2006/main">
            <a:r>
              <a:t/>
            </a:r>
          </a:p>
          <a:p xmlns:a="http://schemas.openxmlformats.org/drawingml/2006/main">
            <a:r>
              <a:t>Ask / teaching move:</a:t>
            </a:r>
          </a:p>
          <a:p xmlns:a="http://schemas.openxmlformats.org/drawingml/2006/main">
            <a:r>
              <a:t>Ask which transition currently feels like the largest conceptual jump.</a:t>
            </a:r>
          </a:p>
          <a:p xmlns:a="http://schemas.openxmlformats.org/drawingml/2006/main">
            <a:r>
              <a:t/>
            </a:r>
          </a:p>
          <a:p xmlns:a="http://schemas.openxmlformats.org/drawingml/2006/main">
            <a:r>
              <a:t>Transition:</a:t>
            </a:r>
          </a:p>
          <a:p xmlns:a="http://schemas.openxmlformats.org/drawingml/2006/main">
            <a:r>
              <a:t>Translate the map into a timed run of show.</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Daniel Jurafsky and James H. Martin, Speech and Language Processing, 3rd edition draft — https://web.stanford.edu/~jurafsky/slp3/</a:t>
            </a:r>
          </a:p>
          <a:p xmlns:a="http://schemas.openxmlformats.org/drawingml/2006/main">
            <a:r>
              <a:t>- Ashish Vaswani et al., Attention Is All You Need — https://arxiv.org/abs/1706.03762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0:08–0:12</a:t>
            </a:r>
          </a:p>
          <a:p xmlns:a="http://schemas.openxmlformats.org/drawingml/2006/main">
            <a:r>
              <a:t/>
            </a:r>
          </a:p>
          <a:p xmlns:a="http://schemas.openxmlformats.org/drawingml/2006/main">
            <a:r>
              <a:t>Purpose: Give the room a cognitive map and establish the breaks.</a:t>
            </a:r>
          </a:p>
          <a:p xmlns:a="http://schemas.openxmlformats.org/drawingml/2006/main">
            <a:r>
              <a:t/>
            </a:r>
          </a:p>
          <a:p xmlns:a="http://schemas.openxmlformats.org/drawingml/2006/main">
            <a:r>
              <a:t>Talk track:</a:t>
            </a:r>
          </a:p>
          <a:p xmlns:a="http://schemas.openxmlformats.org/drawingml/2006/main">
            <a:r>
              <a:t>Name the two breaks at 1:20 and 2:25. Emphasize that the final section is not a compressed transformer lecture. It creates the exact problem Class 3 will solve.</a:t>
            </a:r>
          </a:p>
          <a:p xmlns:a="http://schemas.openxmlformats.org/drawingml/2006/main">
            <a:r>
              <a:t/>
            </a:r>
          </a:p>
          <a:p xmlns:a="http://schemas.openxmlformats.org/drawingml/2006/main">
            <a:r>
              <a:t>Transition:</a:t>
            </a:r>
          </a:p>
          <a:p xmlns:a="http://schemas.openxmlformats.org/drawingml/2006/main">
            <a:r>
              <a:t>Ask for the first binary decision.</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0:12–0:18</a:t>
            </a:r>
          </a:p>
          <a:p xmlns:a="http://schemas.openxmlformats.org/drawingml/2006/main">
            <a:r>
              <a:t/>
            </a:r>
          </a:p>
          <a:p xmlns:a="http://schemas.openxmlformats.org/drawingml/2006/main">
            <a:r>
              <a:t>Purpose: Make classification feel like a useful product decision before introducing a model.</a:t>
            </a:r>
          </a:p>
          <a:p xmlns:a="http://schemas.openxmlformats.org/drawingml/2006/main">
            <a:r>
              <a:t/>
            </a:r>
          </a:p>
          <a:p xmlns:a="http://schemas.openxmlformats.org/drawingml/2006/main">
            <a:r>
              <a:t>Talk track:</a:t>
            </a:r>
          </a:p>
          <a:p xmlns:a="http://schemas.openxmlformats.org/drawingml/2006/main">
            <a:r>
              <a:t>Read the fictional ticket and force a commitment. Participants already possess an informal decision function. The neuron will make that function explicit and adjustable.</a:t>
            </a:r>
          </a:p>
          <a:p xmlns:a="http://schemas.openxmlformats.org/drawingml/2006/main">
            <a:r>
              <a:t/>
            </a:r>
          </a:p>
          <a:p xmlns:a="http://schemas.openxmlformats.org/drawingml/2006/main">
            <a:r>
              <a:t>Ask / teaching move:</a:t>
            </a:r>
          </a:p>
          <a:p xmlns:a="http://schemas.openxmlformats.org/drawingml/2006/main">
            <a:r>
              <a:t>What observable facts in the ticket changed your decision?</a:t>
            </a:r>
          </a:p>
          <a:p xmlns:a="http://schemas.openxmlformats.org/drawingml/2006/main">
            <a:r>
              <a:t/>
            </a:r>
          </a:p>
          <a:p xmlns:a="http://schemas.openxmlformats.org/drawingml/2006/main">
            <a:r>
              <a:t>Transition:</a:t>
            </a:r>
          </a:p>
          <a:p xmlns:a="http://schemas.openxmlformats.org/drawingml/2006/main">
            <a:r>
              <a:t>Turn those observations into numeric inputs.</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0:18–0:24</a:t>
            </a:r>
          </a:p>
          <a:p xmlns:a="http://schemas.openxmlformats.org/drawingml/2006/main">
            <a:r>
              <a:t/>
            </a:r>
          </a:p>
          <a:p xmlns:a="http://schemas.openxmlformats.org/drawingml/2006/main">
            <a:r>
              <a:t>Purpose: Separate the observable input contract from the learned parameters.</a:t>
            </a:r>
          </a:p>
          <a:p xmlns:a="http://schemas.openxmlformats.org/drawingml/2006/main">
            <a:r>
              <a:t/>
            </a:r>
          </a:p>
          <a:p xmlns:a="http://schemas.openxmlformats.org/drawingml/2006/main">
            <a:r>
              <a:t>Talk track:</a:t>
            </a:r>
          </a:p>
          <a:p xmlns:a="http://schemas.openxmlformats.org/drawingml/2006/main">
            <a:r>
              <a:t>These features are deliberately simple and handcrafted. That is a teaching choice, not a claim about production feature engineering. The label is also a reviewed decision, not a fact emitted by the model.</a:t>
            </a:r>
          </a:p>
          <a:p xmlns:a="http://schemas.openxmlformats.org/drawingml/2006/main">
            <a:r>
              <a:t/>
            </a:r>
          </a:p>
          <a:p xmlns:a="http://schemas.openxmlformats.org/drawingml/2006/main">
            <a:r>
              <a:t>Ask / teaching move:</a:t>
            </a:r>
          </a:p>
          <a:p xmlns:a="http://schemas.openxmlformats.org/drawingml/2006/main">
            <a:r>
              <a:t>Name one useful signal this two-feature model cannot represent.</a:t>
            </a:r>
          </a:p>
          <a:p xmlns:a="http://schemas.openxmlformats.org/drawingml/2006/main">
            <a:r>
              <a:t/>
            </a:r>
          </a:p>
          <a:p xmlns:a="http://schemas.openxmlformats.org/drawingml/2006/main">
            <a:r>
              <a:t>Transition:</a:t>
            </a:r>
          </a:p>
          <a:p xmlns:a="http://schemas.openxmlformats.org/drawingml/2006/main">
            <a:r>
              <a:t>Let one neuron combine the measurements.</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0:24–0:30</a:t>
            </a:r>
          </a:p>
          <a:p xmlns:a="http://schemas.openxmlformats.org/drawingml/2006/main">
            <a:r>
              <a:t/>
            </a:r>
          </a:p>
          <a:p xmlns:a="http://schemas.openxmlformats.org/drawingml/2006/main">
            <a:r>
              <a:t>Purpose: Install the anatomy of the single neuron.</a:t>
            </a:r>
          </a:p>
          <a:p xmlns:a="http://schemas.openxmlformats.org/drawingml/2006/main">
            <a:r>
              <a:t/>
            </a:r>
          </a:p>
          <a:p xmlns:a="http://schemas.openxmlformats.org/drawingml/2006/main">
            <a:r>
              <a:t>Talk track:</a:t>
            </a:r>
          </a:p>
          <a:p xmlns:a="http://schemas.openxmlformats.org/drawingml/2006/main">
            <a:r>
              <a:t>The weighted sum says how strongly the current evidence supports security routing. The bias is the score before either feature contributes. Sigmoid turns the unbounded score into a number between zero and one. The threshold converts probability into an action.</a:t>
            </a:r>
          </a:p>
          <a:p xmlns:a="http://schemas.openxmlformats.org/drawingml/2006/main">
            <a:r>
              <a:t/>
            </a:r>
          </a:p>
          <a:p xmlns:a="http://schemas.openxmlformats.org/drawingml/2006/main">
            <a:r>
              <a:t>Transition:</a:t>
            </a:r>
          </a:p>
          <a:p xmlns:a="http://schemas.openxmlformats.org/drawingml/2006/main">
            <a:r>
              <a:t>Put real numbers through every part.</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 Course-created fictional BugBoard examples and numerical values; not production or WHOOP data.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0:30–0:38</a:t>
            </a:r>
          </a:p>
          <a:p xmlns:a="http://schemas.openxmlformats.org/drawingml/2006/main">
            <a:r>
              <a:t/>
            </a:r>
          </a:p>
          <a:p xmlns:a="http://schemas.openxmlformats.org/drawingml/2006/main">
            <a:r>
              <a:t>Purpose: Complete one forward pass using numbers small enough to audit aloud.</a:t>
            </a:r>
          </a:p>
          <a:p xmlns:a="http://schemas.openxmlformats.org/drawingml/2006/main">
            <a:r>
              <a:t/>
            </a:r>
          </a:p>
          <a:p xmlns:a="http://schemas.openxmlformats.org/drawingml/2006/main">
            <a:r>
              <a:t>Talk track:</a:t>
            </a:r>
          </a:p>
          <a:p xmlns:a="http://schemas.openxmlformats.org/drawingml/2006/main">
            <a:r>
              <a:t>Have the room calculate the logit before revealing it. Then convert the score with sigmoid. Keep probability and policy distinct: 0.668 is the model output; security routing at 0.50 is the application decision.</a:t>
            </a:r>
          </a:p>
          <a:p xmlns:a="http://schemas.openxmlformats.org/drawingml/2006/main">
            <a:r>
              <a:t/>
            </a:r>
          </a:p>
          <a:p xmlns:a="http://schemas.openxmlformats.org/drawingml/2006/main">
            <a:r>
              <a:t>Ask / teaching move:</a:t>
            </a:r>
          </a:p>
          <a:p xmlns:a="http://schemas.openxmlformats.org/drawingml/2006/main">
            <a:r>
              <a:t>Which number would you change to make the neuron more cautious without retraining it?</a:t>
            </a:r>
          </a:p>
          <a:p xmlns:a="http://schemas.openxmlformats.org/drawingml/2006/main">
            <a:r>
              <a:t/>
            </a:r>
          </a:p>
          <a:p xmlns:a="http://schemas.openxmlformats.org/drawingml/2006/main">
            <a:r>
              <a:t>Transition:</a:t>
            </a:r>
          </a:p>
          <a:p xmlns:a="http://schemas.openxmlformats.org/drawingml/2006/main">
            <a:r>
              <a:t>Make the score-to-probability mapping visible.</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0:38–0:45</a:t>
            </a:r>
          </a:p>
          <a:p xmlns:a="http://schemas.openxmlformats.org/drawingml/2006/main">
            <a:r>
              <a:t/>
            </a:r>
          </a:p>
          <a:p xmlns:a="http://schemas.openxmlformats.org/drawingml/2006/main">
            <a:r>
              <a:t>Purpose: Give the output probability a concrete mathematical origin.</a:t>
            </a:r>
          </a:p>
          <a:p xmlns:a="http://schemas.openxmlformats.org/drawingml/2006/main">
            <a:r>
              <a:t/>
            </a:r>
          </a:p>
          <a:p xmlns:a="http://schemas.openxmlformats.org/drawingml/2006/main">
            <a:r>
              <a:t>Talk track:</a:t>
            </a:r>
          </a:p>
          <a:p xmlns:a="http://schemas.openxmlformats.org/drawingml/2006/main">
            <a:r>
              <a:t>Do not call sigmoid confidence calibration. It is the function used to parameterize a Bernoulli probability. Whether the probability is calibrated must be tested on held-out evidence.</a:t>
            </a:r>
          </a:p>
          <a:p xmlns:a="http://schemas.openxmlformats.org/drawingml/2006/main">
            <a:r>
              <a:t/>
            </a:r>
          </a:p>
          <a:p xmlns:a="http://schemas.openxmlformats.org/drawingml/2006/main">
            <a:r>
              <a:t>Ask / teaching move:</a:t>
            </a:r>
          </a:p>
          <a:p xmlns:a="http://schemas.openxmlformats.org/drawingml/2006/main">
            <a:r>
              <a:t>What probability must every z = 0 produce?</a:t>
            </a:r>
          </a:p>
          <a:p xmlns:a="http://schemas.openxmlformats.org/drawingml/2006/main">
            <a:r>
              <a:t/>
            </a:r>
          </a:p>
          <a:p xmlns:a="http://schemas.openxmlformats.org/drawingml/2006/main">
            <a:r>
              <a:t>Transition:</a:t>
            </a:r>
          </a:p>
          <a:p xmlns:a="http://schemas.openxmlformats.org/drawingml/2006/main">
            <a:r>
              <a:t>Separate what the model predicts from what the product decides.</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0:45–0:50</a:t>
            </a:r>
          </a:p>
          <a:p xmlns:a="http://schemas.openxmlformats.org/drawingml/2006/main">
            <a:r>
              <a:t/>
            </a:r>
          </a:p>
          <a:p xmlns:a="http://schemas.openxmlformats.org/drawingml/2006/main">
            <a:r>
              <a:t>Purpose: Prevent deployment policy from being confused with learned behavior.</a:t>
            </a:r>
          </a:p>
          <a:p xmlns:a="http://schemas.openxmlformats.org/drawingml/2006/main">
            <a:r>
              <a:t/>
            </a:r>
          </a:p>
          <a:p xmlns:a="http://schemas.openxmlformats.org/drawingml/2006/main">
            <a:r>
              <a:t>Talk track:</a:t>
            </a:r>
          </a:p>
          <a:p xmlns:a="http://schemas.openxmlformats.org/drawingml/2006/main">
            <a:r>
              <a:t>This distinction matters in production. Teams can often change escalation thresholds faster and more safely than model weights. But threshold changes trade false positives against false negatives; they do not improve the probability estimates.</a:t>
            </a:r>
          </a:p>
          <a:p xmlns:a="http://schemas.openxmlformats.org/drawingml/2006/main">
            <a:r>
              <a:t/>
            </a:r>
          </a:p>
          <a:p xmlns:a="http://schemas.openxmlformats.org/drawingml/2006/main">
            <a:r>
              <a:t>Transition:</a:t>
            </a:r>
          </a:p>
          <a:p xmlns:a="http://schemas.openxmlformats.org/drawingml/2006/main">
            <a:r>
              <a:t>A prediction alone does not tell training how to improve.</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0:50–0:54</a:t>
            </a:r>
          </a:p>
          <a:p xmlns:a="http://schemas.openxmlformats.org/drawingml/2006/main">
            <a:r>
              <a:t/>
            </a:r>
          </a:p>
          <a:p xmlns:a="http://schemas.openxmlformats.org/drawingml/2006/main">
            <a:r>
              <a:t>Purpose: Create the need for loss before presenting its formula.</a:t>
            </a:r>
          </a:p>
          <a:p xmlns:a="http://schemas.openxmlformats.org/drawingml/2006/main">
            <a:r>
              <a:t/>
            </a:r>
          </a:p>
          <a:p xmlns:a="http://schemas.openxmlformats.org/drawingml/2006/main">
            <a:r>
              <a:t>Talk track:</a:t>
            </a:r>
          </a:p>
          <a:p xmlns:a="http://schemas.openxmlformats.org/drawingml/2006/main">
            <a:r>
              <a:t>Correct versus incorrect is too coarse for optimization. A 0.49 prediction and a 0.01 prediction may both miss a positive label, but the second assigns far less probability to the observed outcome.</a:t>
            </a:r>
          </a:p>
          <a:p xmlns:a="http://schemas.openxmlformats.org/drawingml/2006/main">
            <a:r>
              <a:t/>
            </a:r>
          </a:p>
          <a:p xmlns:a="http://schemas.openxmlformats.org/drawingml/2006/main">
            <a:r>
              <a:t>Transition:</a:t>
            </a:r>
          </a:p>
          <a:p xmlns:a="http://schemas.openxmlformats.org/drawingml/2006/main">
            <a:r>
              <a:t>Define the penalty used by binary classification.</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0:54–1:02</a:t>
            </a:r>
          </a:p>
          <a:p xmlns:a="http://schemas.openxmlformats.org/drawingml/2006/main">
            <a:r>
              <a:t/>
            </a:r>
          </a:p>
          <a:p xmlns:a="http://schemas.openxmlformats.org/drawingml/2006/main">
            <a:r>
              <a:t>Purpose: Connect probability assignment to a scalar training objective.</a:t>
            </a:r>
          </a:p>
          <a:p xmlns:a="http://schemas.openxmlformats.org/drawingml/2006/main">
            <a:r>
              <a:t/>
            </a:r>
          </a:p>
          <a:p xmlns:a="http://schemas.openxmlformats.org/drawingml/2006/main">
            <a:r>
              <a:t>Talk track:</a:t>
            </a:r>
          </a:p>
          <a:p xmlns:a="http://schemas.openxmlformats.org/drawingml/2006/main">
            <a:r>
              <a:t>Read the formula by label. When y equals one, only the first term remains. When y equals zero, only the second term remains. The loss is not product quality; it is a differentiable training signal for this prediction task.</a:t>
            </a:r>
          </a:p>
          <a:p xmlns:a="http://schemas.openxmlformats.org/drawingml/2006/main">
            <a:r>
              <a:t/>
            </a:r>
          </a:p>
          <a:p xmlns:a="http://schemas.openxmlformats.org/drawingml/2006/main">
            <a:r>
              <a:t>Ask / teaching move:</a:t>
            </a:r>
          </a:p>
          <a:p xmlns:a="http://schemas.openxmlformats.org/drawingml/2006/main">
            <a:r>
              <a:t>Which has higher loss for y = 1: p = 0.55 or p = 0.10? Why?</a:t>
            </a:r>
          </a:p>
          <a:p xmlns:a="http://schemas.openxmlformats.org/drawingml/2006/main">
            <a:r>
              <a:t/>
            </a:r>
          </a:p>
          <a:p xmlns:a="http://schemas.openxmlformats.org/drawingml/2006/main">
            <a:r>
              <a:t>Transition:</a:t>
            </a:r>
          </a:p>
          <a:p xmlns:a="http://schemas.openxmlformats.org/drawingml/2006/main">
            <a:r>
              <a:t>Evaluate the objective across possible weight values.</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1:02–1:06</a:t>
            </a:r>
          </a:p>
          <a:p xmlns:a="http://schemas.openxmlformats.org/drawingml/2006/main">
            <a:r>
              <a:t/>
            </a:r>
          </a:p>
          <a:p xmlns:a="http://schemas.openxmlformats.org/drawingml/2006/main">
            <a:r>
              <a:t>Purpose: Make the loss ordering intuitive before introducing the derivative.</a:t>
            </a:r>
          </a:p>
          <a:p xmlns:a="http://schemas.openxmlformats.org/drawingml/2006/main">
            <a:r>
              <a:t/>
            </a:r>
          </a:p>
          <a:p xmlns:a="http://schemas.openxmlformats.org/drawingml/2006/main">
            <a:r>
              <a:t>Talk track:</a:t>
            </a:r>
          </a:p>
          <a:p xmlns:a="http://schemas.openxmlformats.org/drawingml/2006/main">
            <a:r>
              <a:t>Ask learners to rank the rows before showing the last column. This is why training uses the probability and target, not the deployed threshold.</a:t>
            </a:r>
          </a:p>
          <a:p xmlns:a="http://schemas.openxmlformats.org/drawingml/2006/main">
            <a:r>
              <a:t/>
            </a:r>
          </a:p>
          <a:p xmlns:a="http://schemas.openxmlformats.org/drawingml/2006/main">
            <a:r>
              <a:t>Transition:</a:t>
            </a:r>
          </a:p>
          <a:p xmlns:a="http://schemas.openxmlformats.org/drawingml/2006/main">
            <a:r>
              <a:t>Plot the same objective as one weight changes.</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1:06–1:11</a:t>
            </a:r>
          </a:p>
          <a:p xmlns:a="http://schemas.openxmlformats.org/drawingml/2006/main">
            <a:r>
              <a:t/>
            </a:r>
          </a:p>
          <a:p xmlns:a="http://schemas.openxmlformats.org/drawingml/2006/main">
            <a:r>
              <a:t>Purpose: Make the relationship between current parameters and the minimum visually explicit.</a:t>
            </a:r>
          </a:p>
          <a:p xmlns:a="http://schemas.openxmlformats.org/drawingml/2006/main">
            <a:r>
              <a:t/>
            </a:r>
          </a:p>
          <a:p xmlns:a="http://schemas.openxmlformats.org/drawingml/2006/main">
            <a:r>
              <a:t>Talk track:</a:t>
            </a:r>
          </a:p>
          <a:p xmlns:a="http://schemas.openxmlformats.org/drawingml/2006/main">
            <a:r>
              <a:t>The blue curve is the average binary cross-entropy over six fictional labeled tickets as one weight varies and other parameters stay fixed. The minimum is the best plotted value for this restricted problem. Training does not receive the minimum directly; it can measure only local change at the current point.</a:t>
            </a:r>
          </a:p>
          <a:p xmlns:a="http://schemas.openxmlformats.org/drawingml/2006/main">
            <a:r>
              <a:t/>
            </a:r>
          </a:p>
          <a:p xmlns:a="http://schemas.openxmlformats.org/drawingml/2006/main">
            <a:r>
              <a:t>Transition:</a:t>
            </a:r>
          </a:p>
          <a:p xmlns:a="http://schemas.openxmlformats.org/drawingml/2006/main">
            <a:r>
              <a:t>Name that local rate of change precisely.</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1:11–1:15</a:t>
            </a:r>
          </a:p>
          <a:p xmlns:a="http://schemas.openxmlformats.org/drawingml/2006/main">
            <a:r>
              <a:t/>
            </a:r>
          </a:p>
          <a:p xmlns:a="http://schemas.openxmlformats.org/drawingml/2006/main">
            <a:r>
              <a:t>Purpose: Correct the common shortcut that treats a gradient as merely an arrow toward the answer.</a:t>
            </a:r>
          </a:p>
          <a:p xmlns:a="http://schemas.openxmlformats.org/drawingml/2006/main">
            <a:r>
              <a:t/>
            </a:r>
          </a:p>
          <a:p xmlns:a="http://schemas.openxmlformats.org/drawingml/2006/main">
            <a:r>
              <a:t>Talk track:</a:t>
            </a:r>
          </a:p>
          <a:p xmlns:a="http://schemas.openxmlformats.org/drawingml/2006/main">
            <a:r>
              <a:t>At the current weight, imagine a tangent touching the loss curve. A negative slope means increasing the weight lowers loss locally. A positive slope means decreasing it lowers loss. A near-zero slope means the curve is locally flat, which may be a minimum, maximum, or saddle point in larger problems.</a:t>
            </a:r>
          </a:p>
          <a:p xmlns:a="http://schemas.openxmlformats.org/drawingml/2006/main">
            <a:r>
              <a:t/>
            </a:r>
          </a:p>
          <a:p xmlns:a="http://schemas.openxmlformats.org/drawingml/2006/main">
            <a:r>
              <a:t>Ask / teaching move:</a:t>
            </a:r>
          </a:p>
          <a:p xmlns:a="http://schemas.openxmlformats.org/drawingml/2006/main">
            <a:r>
              <a:t>If dL/dw is positive, should gradient descent increase or decrease w?</a:t>
            </a:r>
          </a:p>
          <a:p xmlns:a="http://schemas.openxmlformats.org/drawingml/2006/main">
            <a:r>
              <a:t/>
            </a:r>
          </a:p>
          <a:p xmlns:a="http://schemas.openxmlformats.org/drawingml/2006/main">
            <a:r>
              <a:t>Transition:</a:t>
            </a:r>
          </a:p>
          <a:p xmlns:a="http://schemas.openxmlformats.org/drawingml/2006/main">
            <a:r>
              <a:t>Turn the slope into an update rule.</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1:15–1:18</a:t>
            </a:r>
          </a:p>
          <a:p xmlns:a="http://schemas.openxmlformats.org/drawingml/2006/main">
            <a:r>
              <a:t/>
            </a:r>
          </a:p>
          <a:p xmlns:a="http://schemas.openxmlformats.org/drawingml/2006/main">
            <a:r>
              <a:t>Purpose: Make the minus sign and learning-rate role causally understandable.</a:t>
            </a:r>
          </a:p>
          <a:p xmlns:a="http://schemas.openxmlformats.org/drawingml/2006/main">
            <a:r>
              <a:t/>
            </a:r>
          </a:p>
          <a:p xmlns:a="http://schemas.openxmlformats.org/drawingml/2006/main">
            <a:r>
              <a:t>Talk track:</a:t>
            </a:r>
          </a:p>
          <a:p xmlns:a="http://schemas.openxmlformats.org/drawingml/2006/main">
            <a:r>
              <a:t>The tangent is a local approximation. A small step often follows it well. A large step can cross the minimum, land on a steeper region, or increase the actual loss.</a:t>
            </a:r>
          </a:p>
          <a:p xmlns:a="http://schemas.openxmlformats.org/drawingml/2006/main">
            <a:r>
              <a:t/>
            </a:r>
          </a:p>
          <a:p xmlns:a="http://schemas.openxmlformats.org/drawingml/2006/main">
            <a:r>
              <a:t>Transition:</a:t>
            </a:r>
          </a:p>
          <a:p xmlns:a="http://schemas.openxmlformats.org/drawingml/2006/main">
            <a:r>
              <a:t>Show why step size must be treated as an engineering parameter.</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1:18–1:20</a:t>
            </a:r>
          </a:p>
          <a:p xmlns:a="http://schemas.openxmlformats.org/drawingml/2006/main">
            <a:r>
              <a:t/>
            </a:r>
          </a:p>
          <a:p xmlns:a="http://schemas.openxmlformats.org/drawingml/2006/main">
            <a:r>
              <a:t>Purpose: Connect the geometric picture to learning-rate behavior.</a:t>
            </a:r>
          </a:p>
          <a:p xmlns:a="http://schemas.openxmlformats.org/drawingml/2006/main">
            <a:r>
              <a:t/>
            </a:r>
          </a:p>
          <a:p xmlns:a="http://schemas.openxmlformats.org/drawingml/2006/main">
            <a:r>
              <a:t>Talk track:</a:t>
            </a:r>
          </a:p>
          <a:p xmlns:a="http://schemas.openxmlformats.org/drawingml/2006/main">
            <a:r>
              <a:t>The learning rate converts a derivative into an actual parameter change. Optimizers add machinery, but none can remove the need to control step size and inspect training behavior.</a:t>
            </a:r>
          </a:p>
          <a:p xmlns:a="http://schemas.openxmlformats.org/drawingml/2006/main">
            <a:r>
              <a:t/>
            </a:r>
          </a:p>
          <a:p xmlns:a="http://schemas.openxmlformats.org/drawingml/2006/main">
            <a:r>
              <a:t>Transition:</a:t>
            </a:r>
          </a:p>
          <a:p xmlns:a="http://schemas.openxmlformats.org/drawingml/2006/main">
            <a:r>
              <a:t>After the break, compute where the derivative comes from.</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1:20</a:t>
            </a:r>
          </a:p>
          <a:p xmlns:a="http://schemas.openxmlformats.org/drawingml/2006/main">
            <a:r>
              <a:t/>
            </a:r>
          </a:p>
          <a:p xmlns:a="http://schemas.openxmlformats.org/drawingml/2006/main">
            <a:r>
              <a:t>Purpose: Preview backpropagation as compositional rate-of-change accounting.</a:t>
            </a:r>
          </a:p>
          <a:p xmlns:a="http://schemas.openxmlformats.org/drawingml/2006/main">
            <a:r>
              <a:t/>
            </a:r>
          </a:p>
          <a:p xmlns:a="http://schemas.openxmlformats.org/drawingml/2006/main">
            <a:r>
              <a:t>Talk track:</a:t>
            </a:r>
          </a:p>
          <a:p xmlns:a="http://schemas.openxmlformats.org/drawingml/2006/main">
            <a:r>
              <a:t>This is the key scaling idea. A large network contains many more paths, but automatic differentiation applies the same local chain rule. Each parameter receives a gradient describing how a small change would affect the final objective through every relevant path.</a:t>
            </a:r>
          </a:p>
          <a:p xmlns:a="http://schemas.openxmlformats.org/drawingml/2006/main">
            <a:r>
              <a:t/>
            </a:r>
          </a:p>
          <a:p xmlns:a="http://schemas.openxmlformats.org/drawingml/2006/main">
            <a:r>
              <a:t>Transition:</a:t>
            </a:r>
          </a:p>
          <a:p xmlns:a="http://schemas.openxmlformats.org/drawingml/2006/main">
            <a:r>
              <a:t>Take the first break, then calculate the complete update.</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 PyTorch, A Gentle Introduction to torch.autograd — https://docs.pytorch.org/tutorials/beginner/blitz/autograd_tutorial.html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1:20–1:30</a:t>
            </a:r>
          </a:p>
          <a:p xmlns:a="http://schemas.openxmlformats.org/drawingml/2006/main">
            <a:r>
              <a:t/>
            </a:r>
          </a:p>
          <a:p xmlns:a="http://schemas.openxmlformats.org/drawingml/2006/main">
            <a:r>
              <a:t>Purpose: Provide a reset before the hand calculation and code lab.</a:t>
            </a:r>
          </a:p>
          <a:p xmlns:a="http://schemas.openxmlformats.org/drawingml/2006/main">
            <a:r>
              <a:t/>
            </a:r>
          </a:p>
          <a:p xmlns:a="http://schemas.openxmlformats.org/drawingml/2006/main">
            <a:r>
              <a:t>Talk track:</a:t>
            </a:r>
          </a:p>
          <a:p xmlns:a="http://schemas.openxmlformats.org/drawingml/2006/main">
            <a:r>
              <a:t>During the break, open the forward-pass and loss modules. Confirm that the sliders, plot, and gradient-step button respond.</a:t>
            </a:r>
          </a:p>
          <a:p xmlns:a="http://schemas.openxmlformats.org/drawingml/2006/main">
            <a:r>
              <a:t/>
            </a:r>
          </a:p>
          <a:p xmlns:a="http://schemas.openxmlformats.org/drawingml/2006/main">
            <a:r>
              <a:t>Transition:</a:t>
            </a:r>
          </a:p>
          <a:p xmlns:a="http://schemas.openxmlformats.org/drawingml/2006/main">
            <a:r>
              <a:t>Restart with the derivative simplification for sigmoid plus binary cross-entropy.</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1:30–1:35</a:t>
            </a:r>
          </a:p>
          <a:p xmlns:a="http://schemas.openxmlformats.org/drawingml/2006/main">
            <a:r>
              <a:t/>
            </a:r>
          </a:p>
          <a:p xmlns:a="http://schemas.openxmlformats.org/drawingml/2006/main">
            <a:r>
              <a:t>Purpose: Give learners the compact derivative used in the full update.</a:t>
            </a:r>
          </a:p>
          <a:p xmlns:a="http://schemas.openxmlformats.org/drawingml/2006/main">
            <a:r>
              <a:t/>
            </a:r>
          </a:p>
          <a:p xmlns:a="http://schemas.openxmlformats.org/drawingml/2006/main">
            <a:r>
              <a:t>Talk track:</a:t>
            </a:r>
          </a:p>
          <a:p xmlns:a="http://schemas.openxmlformats.org/drawingml/2006/main">
            <a:r>
              <a:t>Do not present this as a formula to memorize without context. It is the result of multiplying the cross-entropy and sigmoid derivatives. Its interpretation is unusually direct: prediction minus target.</a:t>
            </a:r>
          </a:p>
          <a:p xmlns:a="http://schemas.openxmlformats.org/drawingml/2006/main">
            <a:r>
              <a:t/>
            </a:r>
          </a:p>
          <a:p xmlns:a="http://schemas.openxmlformats.org/drawingml/2006/main">
            <a:r>
              <a:t>Ask / teaching move:</a:t>
            </a:r>
          </a:p>
          <a:p xmlns:a="http://schemas.openxmlformats.org/drawingml/2006/main">
            <a:r>
              <a:t>For y = 1 and p = 0.668, should the score rise or fall?</a:t>
            </a:r>
          </a:p>
          <a:p xmlns:a="http://schemas.openxmlformats.org/drawingml/2006/main">
            <a:r>
              <a:t/>
            </a:r>
          </a:p>
          <a:p xmlns:a="http://schemas.openxmlformats.org/drawingml/2006/main">
            <a:r>
              <a:t>Transition:</a:t>
            </a:r>
          </a:p>
          <a:p xmlns:a="http://schemas.openxmlformats.org/drawingml/2006/main">
            <a:r>
              <a:t>Propagate the score error into each parameter.</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1:35–1:42</a:t>
            </a:r>
          </a:p>
          <a:p xmlns:a="http://schemas.openxmlformats.org/drawingml/2006/main">
            <a:r>
              <a:t/>
            </a:r>
          </a:p>
          <a:p xmlns:a="http://schemas.openxmlformats.org/drawingml/2006/main">
            <a:r>
              <a:t>Purpose: Calculate every gradient and connect it to the active input features.</a:t>
            </a:r>
          </a:p>
          <a:p xmlns:a="http://schemas.openxmlformats.org/drawingml/2006/main">
            <a:r>
              <a:t/>
            </a:r>
          </a:p>
          <a:p xmlns:a="http://schemas.openxmlformats.org/drawingml/2006/main">
            <a:r>
              <a:t>Talk track:</a:t>
            </a:r>
          </a:p>
          <a:p xmlns:a="http://schemas.openxmlformats.org/drawingml/2006/main">
            <a:r>
              <a:t>The example is positive but the prediction is below one, so dz is negative. Subtracting a negative gradient raises w1 and the bias. Because x2 equals zero, its weight receives no gradient from this example.</a:t>
            </a:r>
          </a:p>
          <a:p xmlns:a="http://schemas.openxmlformats.org/drawingml/2006/main">
            <a:r>
              <a:t/>
            </a:r>
          </a:p>
          <a:p xmlns:a="http://schemas.openxmlformats.org/drawingml/2006/main">
            <a:r>
              <a:t>Transition:</a:t>
            </a:r>
          </a:p>
          <a:p xmlns:a="http://schemas.openxmlformats.org/drawingml/2006/main">
            <a:r>
              <a:t>Recompute the prediction after the update.</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1:42–1:48</a:t>
            </a:r>
          </a:p>
          <a:p xmlns:a="http://schemas.openxmlformats.org/drawingml/2006/main">
            <a:r>
              <a:t/>
            </a:r>
          </a:p>
          <a:p xmlns:a="http://schemas.openxmlformats.org/drawingml/2006/main">
            <a:r>
              <a:t>Purpose: Close the hand calculation by verifying the prediction and loss after the update.</a:t>
            </a:r>
          </a:p>
          <a:p xmlns:a="http://schemas.openxmlformats.org/drawingml/2006/main">
            <a:r>
              <a:t/>
            </a:r>
          </a:p>
          <a:p xmlns:a="http://schemas.openxmlformats.org/drawingml/2006/main">
            <a:r>
              <a:t>Talk track:</a:t>
            </a:r>
          </a:p>
          <a:p xmlns:a="http://schemas.openxmlformats.org/drawingml/2006/main">
            <a:r>
              <a:t>The gradient is not proof that any arbitrary step will help. We took a bounded step, reran the forward pass, and measured the actual objective. That verification habit carries into real training curves and evaluation gates.</a:t>
            </a:r>
          </a:p>
          <a:p xmlns:a="http://schemas.openxmlformats.org/drawingml/2006/main">
            <a:r>
              <a:t/>
            </a:r>
          </a:p>
          <a:p xmlns:a="http://schemas.openxmlformats.org/drawingml/2006/main">
            <a:r>
              <a:t>Transition:</a:t>
            </a:r>
          </a:p>
          <a:p xmlns:a="http://schemas.openxmlformats.org/drawingml/2006/main">
            <a:r>
              <a:t>Implement the same trace in ordinary Python.</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1:48–1:51</a:t>
            </a:r>
          </a:p>
          <a:p xmlns:a="http://schemas.openxmlformats.org/drawingml/2006/main">
            <a:r>
              <a:t/>
            </a:r>
          </a:p>
          <a:p xmlns:a="http://schemas.openxmlformats.org/drawingml/2006/main">
            <a:r>
              <a:t>Purpose: Prove that the hand calculation and executable implementation are the same trace.</a:t>
            </a:r>
          </a:p>
          <a:p xmlns:a="http://schemas.openxmlformats.org/drawingml/2006/main">
            <a:r>
              <a:t/>
            </a:r>
          </a:p>
          <a:p xmlns:a="http://schemas.openxmlformats.org/drawingml/2006/main">
            <a:r>
              <a:t>Talk track:</a:t>
            </a:r>
          </a:p>
          <a:p xmlns:a="http://schemas.openxmlformats.org/drawingml/2006/main">
            <a:r>
              <a:t>Run the script and read the terminal output top to bottom. The chart shows that the parameter update raises the positive-class probability, while the printed trace confirms that the actual cross-entropy fell.</a:t>
            </a:r>
          </a:p>
          <a:p xmlns:a="http://schemas.openxmlformats.org/drawingml/2006/main">
            <a:r>
              <a:t/>
            </a:r>
          </a:p>
          <a:p xmlns:a="http://schemas.openxmlformats.org/drawingml/2006/main">
            <a:r>
              <a:t>Ask / teaching move:</a:t>
            </a:r>
          </a:p>
          <a:p xmlns:a="http://schemas.openxmlformats.org/drawingml/2006/main">
            <a:r>
              <a:t>If x2 changes from zero to one, which previously zero gradient becomes active?</a:t>
            </a:r>
          </a:p>
          <a:p xmlns:a="http://schemas.openxmlformats.org/drawingml/2006/main">
            <a:r>
              <a:t/>
            </a:r>
          </a:p>
          <a:p xmlns:a="http://schemas.openxmlformats.org/drawingml/2006/main">
            <a:r>
              <a:t>Transition:</a:t>
            </a:r>
          </a:p>
          <a:p xmlns:a="http://schemas.openxmlformats.org/drawingml/2006/main">
            <a:r>
              <a:t>Expose the small NumPy statements that produced the trace.</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1:51–1:56</a:t>
            </a:r>
          </a:p>
          <a:p xmlns:a="http://schemas.openxmlformats.org/drawingml/2006/main">
            <a:r>
              <a:t/>
            </a:r>
          </a:p>
          <a:p xmlns:a="http://schemas.openxmlformats.org/drawingml/2006/main">
            <a:r>
              <a:t>Purpose: Translate the conceptual sequence into a small executable implementation.</a:t>
            </a:r>
          </a:p>
          <a:p xmlns:a="http://schemas.openxmlformats.org/drawingml/2006/main">
            <a:r>
              <a:t/>
            </a:r>
          </a:p>
          <a:p xmlns:a="http://schemas.openxmlformats.org/drawingml/2006/main">
            <a:r>
              <a:t>Talk track:</a:t>
            </a:r>
          </a:p>
          <a:p xmlns:a="http://schemas.openxmlformats.org/drawingml/2006/main">
            <a:r>
              <a:t>These statements are the complete training step for the example, not pseudocode with hidden framework behavior. Students should assert the printed values before changing the fixture.</a:t>
            </a:r>
          </a:p>
          <a:p xmlns:a="http://schemas.openxmlformats.org/drawingml/2006/main">
            <a:r>
              <a:t/>
            </a:r>
          </a:p>
          <a:p xmlns:a="http://schemas.openxmlformats.org/drawingml/2006/main">
            <a:r>
              <a:t>Transition:</a:t>
            </a:r>
          </a:p>
          <a:p xmlns:a="http://schemas.openxmlformats.org/drawingml/2006/main">
            <a:r>
              <a:t>Add an independent numerical check on the derivative.</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1:56–2:00</a:t>
            </a:r>
          </a:p>
          <a:p xmlns:a="http://schemas.openxmlformats.org/drawingml/2006/main">
            <a:r>
              <a:t/>
            </a:r>
          </a:p>
          <a:p xmlns:a="http://schemas.openxmlformats.org/drawingml/2006/main">
            <a:r>
              <a:t>Purpose: Give software engineers a familiar test oracle for gradient code.</a:t>
            </a:r>
          </a:p>
          <a:p xmlns:a="http://schemas.openxmlformats.org/drawingml/2006/main">
            <a:r>
              <a:t/>
            </a:r>
          </a:p>
          <a:p xmlns:a="http://schemas.openxmlformats.org/drawingml/2006/main">
            <a:r>
              <a:t>Talk track:</a:t>
            </a:r>
          </a:p>
          <a:p xmlns:a="http://schemas.openxmlformats.org/drawingml/2006/main">
            <a:r>
              <a:t>A gradient check is slow and numerically approximate, so it is a development test—not the training algorithm. Use a small epsilon, double precision when possible, and tiny deterministic fixtures.</a:t>
            </a:r>
          </a:p>
          <a:p xmlns:a="http://schemas.openxmlformats.org/drawingml/2006/main">
            <a:r>
              <a:t/>
            </a:r>
          </a:p>
          <a:p xmlns:a="http://schemas.openxmlformats.org/drawingml/2006/main">
            <a:r>
              <a:t>Ask / teaching move:</a:t>
            </a:r>
          </a:p>
          <a:p xmlns:a="http://schemas.openxmlformats.org/drawingml/2006/main">
            <a:r>
              <a:t>What would a gradient check catch that a falling training loss might hide?</a:t>
            </a:r>
          </a:p>
          <a:p xmlns:a="http://schemas.openxmlformats.org/drawingml/2006/main">
            <a:r>
              <a:t/>
            </a:r>
          </a:p>
          <a:p xmlns:a="http://schemas.openxmlformats.org/drawingml/2006/main">
            <a:r>
              <a:t>Transition:</a:t>
            </a:r>
          </a:p>
          <a:p xmlns:a="http://schemas.openxmlformats.org/drawingml/2006/main">
            <a:r>
              <a:t>Scale the exact calculation from one example to a matrix.</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 PyTorch, A Gentle Introduction to torch.autograd — https://docs.pytorch.org/tutorials/beginner/blitz/autograd_tutorial.html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2:00–2:06</a:t>
            </a:r>
          </a:p>
          <a:p xmlns:a="http://schemas.openxmlformats.org/drawingml/2006/main">
            <a:r>
              <a:t/>
            </a:r>
          </a:p>
          <a:p xmlns:a="http://schemas.openxmlformats.org/drawingml/2006/main">
            <a:r>
              <a:t>Purpose: Introduce vectorization as repeated familiar work rather than opaque tensor algebra.</a:t>
            </a:r>
          </a:p>
          <a:p xmlns:a="http://schemas.openxmlformats.org/drawingml/2006/main">
            <a:r>
              <a:t/>
            </a:r>
          </a:p>
          <a:p xmlns:a="http://schemas.openxmlformats.org/drawingml/2006/main">
            <a:r>
              <a:t>Talk track:</a:t>
            </a:r>
          </a:p>
          <a:p xmlns:a="http://schemas.openxmlformats.org/drawingml/2006/main">
            <a:r>
              <a:t>The scalar formula has not disappeared. Each cell in Z is still a weighted sum. The matrix notation makes the repeated structure explicit and lets numerical libraries execute it efficiently.</a:t>
            </a:r>
          </a:p>
          <a:p xmlns:a="http://schemas.openxmlformats.org/drawingml/2006/main">
            <a:r>
              <a:t/>
            </a:r>
          </a:p>
          <a:p xmlns:a="http://schemas.openxmlformats.org/drawingml/2006/main">
            <a:r>
              <a:t>Transition:</a:t>
            </a:r>
          </a:p>
          <a:p xmlns:a="http://schemas.openxmlformats.org/drawingml/2006/main">
            <a:r>
              <a:t>Make the shape contract executable.</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2:06–2:10</a:t>
            </a:r>
          </a:p>
          <a:p xmlns:a="http://schemas.openxmlformats.org/drawingml/2006/main">
            <a:r>
              <a:t/>
            </a:r>
          </a:p>
          <a:p xmlns:a="http://schemas.openxmlformats.org/drawingml/2006/main">
            <a:r>
              <a:t>Purpose: Make tensor debugging a semantic exercise rather than dimension memorization.</a:t>
            </a:r>
          </a:p>
          <a:p xmlns:a="http://schemas.openxmlformats.org/drawingml/2006/main">
            <a:r>
              <a:t/>
            </a:r>
          </a:p>
          <a:p xmlns:a="http://schemas.openxmlformats.org/drawingml/2006/main">
            <a:r>
              <a:t>Talk track:</a:t>
            </a:r>
          </a:p>
          <a:p xmlns:a="http://schemas.openxmlformats.org/drawingml/2006/main">
            <a:r>
              <a:t>Ask learners to narrate each axis in words. A shape can be numerically compatible and still semantically wrong if examples, positions, heads, or classes occupy the wrong axis.</a:t>
            </a:r>
          </a:p>
          <a:p xmlns:a="http://schemas.openxmlformats.org/drawingml/2006/main">
            <a:r>
              <a:t/>
            </a:r>
          </a:p>
          <a:p xmlns:a="http://schemas.openxmlformats.org/drawingml/2006/main">
            <a:r>
              <a:t>Transition:</a:t>
            </a:r>
          </a:p>
          <a:p xmlns:a="http://schemas.openxmlformats.org/drawingml/2006/main">
            <a:r>
              <a:t>Show the bugs introduced by reductions and stateful gradients.</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2:10–2:14</a:t>
            </a:r>
          </a:p>
          <a:p xmlns:a="http://schemas.openxmlformats.org/drawingml/2006/main">
            <a:r>
              <a:t/>
            </a:r>
          </a:p>
          <a:p xmlns:a="http://schemas.openxmlformats.org/drawingml/2006/main">
            <a:r>
              <a:t>Purpose: Connect batch implementation details to observable training failures.</a:t>
            </a:r>
          </a:p>
          <a:p xmlns:a="http://schemas.openxmlformats.org/drawingml/2006/main">
            <a:r>
              <a:t/>
            </a:r>
          </a:p>
          <a:p xmlns:a="http://schemas.openxmlformats.org/drawingml/2006/main">
            <a:r>
              <a:t>Talk track:</a:t>
            </a:r>
          </a:p>
          <a:p xmlns:a="http://schemas.openxmlformats.org/drawingml/2006/main">
            <a:r>
              <a:t>These are ordinary software bugs with mathematical consequences. Logging the loss reduction, gradient norm, batch size, and optimizer step makes them easier to localize.</a:t>
            </a:r>
          </a:p>
          <a:p xmlns:a="http://schemas.openxmlformats.org/drawingml/2006/main">
            <a:r>
              <a:t/>
            </a:r>
          </a:p>
          <a:p xmlns:a="http://schemas.openxmlformats.org/drawingml/2006/main">
            <a:r>
              <a:t>Transition:</a:t>
            </a:r>
          </a:p>
          <a:p xmlns:a="http://schemas.openxmlformats.org/drawingml/2006/main">
            <a:r>
              <a:t>Use the same batch machinery to produce several class scores.</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PyTorch, A Gentle Introduction to torch.autograd — https://docs.pytorch.org/tutorials/beginner/blitz/autograd_tutorial.html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2:14–2:20</a:t>
            </a:r>
          </a:p>
          <a:p xmlns:a="http://schemas.openxmlformats.org/drawingml/2006/main">
            <a:r>
              <a:t/>
            </a:r>
          </a:p>
          <a:p xmlns:a="http://schemas.openxmlformats.org/drawingml/2006/main">
            <a:r>
              <a:t>Purpose: Generalize one binary neuron into a multiclass output layer.</a:t>
            </a:r>
          </a:p>
          <a:p xmlns:a="http://schemas.openxmlformats.org/drawingml/2006/main">
            <a:r>
              <a:t/>
            </a:r>
          </a:p>
          <a:p xmlns:a="http://schemas.openxmlformats.org/drawingml/2006/main">
            <a:r>
              <a:t>Talk track:</a:t>
            </a:r>
          </a:p>
          <a:p xmlns:a="http://schemas.openxmlformats.org/drawingml/2006/main">
            <a:r>
              <a:t>The output neurons share the same input representation but have different weights and biases. Their logits compete under softmax. This is the structure that will later score every vocabulary token.</a:t>
            </a:r>
          </a:p>
          <a:p xmlns:a="http://schemas.openxmlformats.org/drawingml/2006/main">
            <a:r>
              <a:t/>
            </a:r>
          </a:p>
          <a:p xmlns:a="http://schemas.openxmlformats.org/drawingml/2006/main">
            <a:r>
              <a:t>Transition:</a:t>
            </a:r>
          </a:p>
          <a:p xmlns:a="http://schemas.openxmlformats.org/drawingml/2006/main">
            <a:r>
              <a:t>Make stable softmax and multiclass loss concrete.</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2:20–2:22</a:t>
            </a:r>
          </a:p>
          <a:p xmlns:a="http://schemas.openxmlformats.org/drawingml/2006/main">
            <a:r>
              <a:t/>
            </a:r>
          </a:p>
          <a:p xmlns:a="http://schemas.openxmlformats.org/drawingml/2006/main">
            <a:r>
              <a:t>Purpose: Connect numerical stability to the multiclass output layer.</a:t>
            </a:r>
          </a:p>
          <a:p xmlns:a="http://schemas.openxmlformats.org/drawingml/2006/main">
            <a:r>
              <a:t/>
            </a:r>
          </a:p>
          <a:p xmlns:a="http://schemas.openxmlformats.org/drawingml/2006/main">
            <a:r>
              <a:t>Talk track:</a:t>
            </a:r>
          </a:p>
          <a:p xmlns:a="http://schemas.openxmlformats.org/drawingml/2006/main">
            <a:r>
              <a:t>Softmax is invariant to adding or subtracting the same constant from every logit. Subtracting the maximum keeps the largest exponent at one and the others at or below one.</a:t>
            </a:r>
          </a:p>
          <a:p xmlns:a="http://schemas.openxmlformats.org/drawingml/2006/main">
            <a:r>
              <a:t/>
            </a:r>
          </a:p>
          <a:p xmlns:a="http://schemas.openxmlformats.org/drawingml/2006/main">
            <a:r>
              <a:t>Ask / teaching move:</a:t>
            </a:r>
          </a:p>
          <a:p xmlns:a="http://schemas.openxmlformats.org/drawingml/2006/main">
            <a:r>
              <a:t>What changes if every logit increases by 100?</a:t>
            </a:r>
          </a:p>
          <a:p xmlns:a="http://schemas.openxmlformats.org/drawingml/2006/main">
            <a:r>
              <a:t/>
            </a:r>
          </a:p>
          <a:p xmlns:a="http://schemas.openxmlformats.org/drawingml/2006/main">
            <a:r>
              <a:t>Transition:</a:t>
            </a:r>
          </a:p>
          <a:p xmlns:a="http://schemas.openxmlformats.org/drawingml/2006/main">
            <a:r>
              <a:t>Run the three-class calculation with actual logits.</a:t>
            </a:r>
          </a:p>
          <a:p xmlns:a="http://schemas.openxmlformats.org/drawingml/2006/main">
            <a:r>
              <a:t/>
            </a:r>
          </a:p>
          <a:p xmlns:a="http://schemas.openxmlformats.org/drawingml/2006/main">
            <a:r>
              <a:t>[Sources]</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2:22–2:25</a:t>
            </a:r>
          </a:p>
          <a:p xmlns:a="http://schemas.openxmlformats.org/drawingml/2006/main">
            <a:r>
              <a:t/>
            </a:r>
          </a:p>
          <a:p xmlns:a="http://schemas.openxmlformats.org/drawingml/2006/main">
            <a:r>
              <a:t>Purpose: Work a complete multiclass prediction with concrete logits and probabilities.</a:t>
            </a:r>
          </a:p>
          <a:p xmlns:a="http://schemas.openxmlformats.org/drawingml/2006/main">
            <a:r>
              <a:t/>
            </a:r>
          </a:p>
          <a:p xmlns:a="http://schemas.openxmlformats.org/drawingml/2006/main">
            <a:r>
              <a:t>Talk track:</a:t>
            </a:r>
          </a:p>
          <a:p xmlns:a="http://schemas.openxmlformats.org/drawingml/2006/main">
            <a:r>
              <a:t>Use the same ticket feature vector across three output neurons. The raw scores are 2.0, 0.5, and negative 1.0. After subtracting the maximum and normalizing, security receives probability 0.786. The other outputs still matter because cross-entropy and gradients operate on the complete distribution.</a:t>
            </a:r>
          </a:p>
          <a:p xmlns:a="http://schemas.openxmlformats.org/drawingml/2006/main">
            <a:r>
              <a:t/>
            </a:r>
          </a:p>
          <a:p xmlns:a="http://schemas.openxmlformats.org/drawingml/2006/main">
            <a:r>
              <a:t>Ask / teaching move:</a:t>
            </a:r>
          </a:p>
          <a:p xmlns:a="http://schemas.openxmlformats.org/drawingml/2006/main">
            <a:r>
              <a:t>Why is the security probability less than one even though its logit is the largest?</a:t>
            </a:r>
          </a:p>
          <a:p xmlns:a="http://schemas.openxmlformats.org/drawingml/2006/main">
            <a:r>
              <a:t/>
            </a:r>
          </a:p>
          <a:p xmlns:a="http://schemas.openxmlformats.org/drawingml/2006/main">
            <a:r>
              <a:t>Transition:</a:t>
            </a:r>
          </a:p>
          <a:p xmlns:a="http://schemas.openxmlformats.org/drawingml/2006/main">
            <a:r>
              <a:t>Take the second break before turning class names into vocabulary tokens.</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2:25–2:35</a:t>
            </a:r>
          </a:p>
          <a:p xmlns:a="http://schemas.openxmlformats.org/drawingml/2006/main">
            <a:r>
              <a:t/>
            </a:r>
          </a:p>
          <a:p xmlns:a="http://schemas.openxmlformats.org/drawingml/2006/main">
            <a:r>
              <a:t>Purpose: Reset before the language-modeling bridge.</a:t>
            </a:r>
          </a:p>
          <a:p xmlns:a="http://schemas.openxmlformats.org/drawingml/2006/main">
            <a:r>
              <a:t/>
            </a:r>
          </a:p>
          <a:p xmlns:a="http://schemas.openxmlformats.org/drawingml/2006/main">
            <a:r>
              <a:t>Talk track:</a:t>
            </a:r>
          </a:p>
          <a:p xmlns:a="http://schemas.openxmlformats.org/drawingml/2006/main">
            <a:r>
              <a:t>During the break, open the n-gram module and leave the default corpus visible.</a:t>
            </a:r>
          </a:p>
          <a:p xmlns:a="http://schemas.openxmlformats.org/drawingml/2006/main">
            <a:r>
              <a:t/>
            </a:r>
          </a:p>
          <a:p xmlns:a="http://schemas.openxmlformats.org/drawingml/2006/main">
            <a:r>
              <a:t>Transition:</a:t>
            </a:r>
          </a:p>
          <a:p xmlns:a="http://schemas.openxmlformats.org/drawingml/2006/main">
            <a:r>
              <a:t>Restart by generating classifier rows from text.</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2:35–2:39</a:t>
            </a:r>
          </a:p>
          <a:p xmlns:a="http://schemas.openxmlformats.org/drawingml/2006/main">
            <a:r>
              <a:t/>
            </a:r>
          </a:p>
          <a:p xmlns:a="http://schemas.openxmlformats.org/drawingml/2006/main">
            <a:r>
              <a:t>Purpose: Reframe language modeling as the multiclass prediction task learners already understand.</a:t>
            </a:r>
          </a:p>
          <a:p xmlns:a="http://schemas.openxmlformats.org/drawingml/2006/main">
            <a:r>
              <a:t/>
            </a:r>
          </a:p>
          <a:p xmlns:a="http://schemas.openxmlformats.org/drawingml/2006/main">
            <a:r>
              <a:t>Talk track:</a:t>
            </a:r>
          </a:p>
          <a:p xmlns:a="http://schemas.openxmlformats.org/drawingml/2006/main">
            <a:r>
              <a:t>The label is no longer a ticket queue. It is the observed next token. At every position, the model produces vocabulary logits, softmax probabilities, and a cross-entropy loss for the correct next token.</a:t>
            </a:r>
          </a:p>
          <a:p xmlns:a="http://schemas.openxmlformats.org/drawingml/2006/main">
            <a:r>
              <a:t/>
            </a:r>
          </a:p>
          <a:p xmlns:a="http://schemas.openxmlformats.org/drawingml/2006/main">
            <a:r>
              <a:t>Transition:</a:t>
            </a:r>
          </a:p>
          <a:p xmlns:a="http://schemas.openxmlformats.org/drawingml/2006/main">
            <a:r>
              <a:t>Create the first language-model training rows by hand.</a:t>
            </a:r>
          </a:p>
          <a:p xmlns:a="http://schemas.openxmlformats.org/drawingml/2006/main">
            <a:r>
              <a:t/>
            </a:r>
          </a:p>
          <a:p xmlns:a="http://schemas.openxmlformats.org/drawingml/2006/main">
            <a:r>
              <a:t>[Sources]</a:t>
            </a:r>
          </a:p>
          <a:p xmlns:a="http://schemas.openxmlformats.org/drawingml/2006/main">
            <a:r>
              <a:t>- Daniel Jurafsky and James H. Martin, Speech and Language Processing, 3rd edition draft — https://web.stanford.edu/~jurafsky/slp3/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2:39–2:44</a:t>
            </a:r>
          </a:p>
          <a:p xmlns:a="http://schemas.openxmlformats.org/drawingml/2006/main">
            <a:r>
              <a:t/>
            </a:r>
          </a:p>
          <a:p xmlns:a="http://schemas.openxmlformats.org/drawingml/2006/main">
            <a:r>
              <a:t>Purpose: Make n-gram context and labels concrete.</a:t>
            </a:r>
          </a:p>
          <a:p xmlns:a="http://schemas.openxmlformats.org/drawingml/2006/main">
            <a:r>
              <a:t/>
            </a:r>
          </a:p>
          <a:p xmlns:a="http://schemas.openxmlformats.org/drawingml/2006/main">
            <a:r>
              <a:t>Talk track:</a:t>
            </a:r>
          </a:p>
          <a:p xmlns:a="http://schemas.openxmlformats.org/drawingml/2006/main">
            <a:r>
              <a:t>The corpus is tiny on purpose. Repeated context rows reveal how counts become a conditional distribution. In neural training, the same rows become logits and gradients rather than a stored count table.</a:t>
            </a:r>
          </a:p>
          <a:p xmlns:a="http://schemas.openxmlformats.org/drawingml/2006/main">
            <a:r>
              <a:t/>
            </a:r>
          </a:p>
          <a:p xmlns:a="http://schemas.openxmlformats.org/drawingml/2006/main">
            <a:r>
              <a:t>Transition:</a:t>
            </a:r>
          </a:p>
          <a:p xmlns:a="http://schemas.openxmlformats.org/drawingml/2006/main">
            <a:r>
              <a:t>Aggregate the repeated contexts into probabilities.</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Daniel Jurafsky and James H. Martin, Speech and Language Processing, 3rd edition draft — https://web.stanford.edu/~jurafsky/slp3/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2:44–2:47</a:t>
            </a:r>
          </a:p>
          <a:p xmlns:a="http://schemas.openxmlformats.org/drawingml/2006/main">
            <a:r>
              <a:t/>
            </a:r>
          </a:p>
          <a:p xmlns:a="http://schemas.openxmlformats.org/drawingml/2006/main">
            <a:r>
              <a:t>Purpose: Show how a language model returns probabilities before neural networks enter.</a:t>
            </a:r>
          </a:p>
          <a:p xmlns:a="http://schemas.openxmlformats.org/drawingml/2006/main">
            <a:r>
              <a:t/>
            </a:r>
          </a:p>
          <a:p xmlns:a="http://schemas.openxmlformats.org/drawingml/2006/main">
            <a:r>
              <a:t>Talk track:</a:t>
            </a:r>
          </a:p>
          <a:p xmlns:a="http://schemas.openxmlformats.org/drawingml/2006/main">
            <a:r>
              <a:t>For an observed context, normalize continuation counts. The context bug is appears four times: urgent twice, reproducible once, and broken once. The resulting distribution comes directly from the corpus.</a:t>
            </a:r>
          </a:p>
          <a:p xmlns:a="http://schemas.openxmlformats.org/drawingml/2006/main">
            <a:r>
              <a:t/>
            </a:r>
          </a:p>
          <a:p xmlns:a="http://schemas.openxmlformats.org/drawingml/2006/main">
            <a:r>
              <a:t>Ask / teaching move:</a:t>
            </a:r>
          </a:p>
          <a:p xmlns:a="http://schemas.openxmlformats.org/drawingml/2006/main">
            <a:r>
              <a:t>What should the model do with the unseen context ‘credential is’?</a:t>
            </a:r>
          </a:p>
          <a:p xmlns:a="http://schemas.openxmlformats.org/drawingml/2006/main">
            <a:r>
              <a:t/>
            </a:r>
          </a:p>
          <a:p xmlns:a="http://schemas.openxmlformats.org/drawingml/2006/main">
            <a:r>
              <a:t>Transition:</a:t>
            </a:r>
          </a:p>
          <a:p xmlns:a="http://schemas.openxmlformats.org/drawingml/2006/main">
            <a:r>
              <a:t>Run the same aggregation in Python and expose the unseen-context failure.</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Daniel Jurafsky and James H. Martin, Speech and Language Processing, 3rd edition draft — https://web.stanford.edu/~jurafsky/slp3/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2:47–2:50</a:t>
            </a:r>
          </a:p>
          <a:p xmlns:a="http://schemas.openxmlformats.org/drawingml/2006/main">
            <a:r>
              <a:t/>
            </a:r>
          </a:p>
          <a:p xmlns:a="http://schemas.openxmlformats.org/drawingml/2006/main">
            <a:r>
              <a:t>Purpose: Make the n-gram estimate reproducible and show exactly what happens for an unseen context.</a:t>
            </a:r>
          </a:p>
          <a:p xmlns:a="http://schemas.openxmlformats.org/drawingml/2006/main">
            <a:r>
              <a:t/>
            </a:r>
          </a:p>
          <a:p xmlns:a="http://schemas.openxmlformats.org/drawingml/2006/main">
            <a:r>
              <a:t>Talk track:</a:t>
            </a:r>
          </a:p>
          <a:p xmlns:a="http://schemas.openxmlformats.org/drawingml/2006/main">
            <a:r>
              <a:t>Run the script, inspect the Counter for bug is, and divide each count by four. Then query credential is. The empty result is not a software bug; it is the model's exact-context limitation.</a:t>
            </a:r>
          </a:p>
          <a:p xmlns:a="http://schemas.openxmlformats.org/drawingml/2006/main">
            <a:r>
              <a:t/>
            </a:r>
          </a:p>
          <a:p xmlns:a="http://schemas.openxmlformats.org/drawingml/2006/main">
            <a:r>
              <a:t>Transition:</a:t>
            </a:r>
          </a:p>
          <a:p xmlns:a="http://schemas.openxmlformats.org/drawingml/2006/main">
            <a:r>
              <a:t>Name the representation failures that motivate learned features.</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Daniel Jurafsky and James H. Martin, Speech and Language Processing, 3rd edition draft — https://web.stanford.edu/~jurafsky/slp3/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2:50–2:54</a:t>
            </a:r>
          </a:p>
          <a:p xmlns:a="http://schemas.openxmlformats.org/drawingml/2006/main">
            <a:r>
              <a:t/>
            </a:r>
          </a:p>
          <a:p xmlns:a="http://schemas.openxmlformats.org/drawingml/2006/main">
            <a:r>
              <a:t>Purpose: Create the exact representation problem that the transformer section must solve.</a:t>
            </a:r>
          </a:p>
          <a:p xmlns:a="http://schemas.openxmlformats.org/drawingml/2006/main">
            <a:r>
              <a:t/>
            </a:r>
          </a:p>
          <a:p xmlns:a="http://schemas.openxmlformats.org/drawingml/2006/main">
            <a:r>
              <a:t>Talk track:</a:t>
            </a:r>
          </a:p>
          <a:p xmlns:a="http://schemas.openxmlformats.org/drawingml/2006/main">
            <a:r>
              <a:t>Increasing n can capture longer patterns but sharply reduces repeated exact contexts. The model must share statistical structure and select relevant information without storing every possible token combination independently.</a:t>
            </a:r>
          </a:p>
          <a:p xmlns:a="http://schemas.openxmlformats.org/drawingml/2006/main">
            <a:r>
              <a:t/>
            </a:r>
          </a:p>
          <a:p xmlns:a="http://schemas.openxmlformats.org/drawingml/2006/main">
            <a:r>
              <a:t>Transition:</a:t>
            </a:r>
          </a:p>
          <a:p xmlns:a="http://schemas.openxmlformats.org/drawingml/2006/main">
            <a:r>
              <a:t>Replace the fixed lookup with learned vectors before handing off to attention.</a:t>
            </a:r>
          </a:p>
          <a:p xmlns:a="http://schemas.openxmlformats.org/drawingml/2006/main">
            <a:r>
              <a:t/>
            </a:r>
          </a:p>
          <a:p xmlns:a="http://schemas.openxmlformats.org/drawingml/2006/main">
            <a:r>
              <a:t>[Sources]</a:t>
            </a:r>
          </a:p>
          <a:p xmlns:a="http://schemas.openxmlformats.org/drawingml/2006/main">
            <a:r>
              <a:t>- Daniel Jurafsky and James H. Martin, Speech and Language Processing, 3rd edition draft — https://web.stanford.edu/~jurafsky/slp3/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2:54–2:56</a:t>
            </a:r>
          </a:p>
          <a:p xmlns:a="http://schemas.openxmlformats.org/drawingml/2006/main">
            <a:r>
              <a:t/>
            </a:r>
          </a:p>
          <a:p xmlns:a="http://schemas.openxmlformats.org/drawingml/2006/main">
            <a:r>
              <a:t>Purpose: Bridge from count tables to learned next-token prediction.</a:t>
            </a:r>
          </a:p>
          <a:p xmlns:a="http://schemas.openxmlformats.org/drawingml/2006/main">
            <a:r>
              <a:t/>
            </a:r>
          </a:p>
          <a:p xmlns:a="http://schemas.openxmlformats.org/drawingml/2006/main">
            <a:r>
              <a:t>Talk track:</a:t>
            </a:r>
          </a:p>
          <a:p xmlns:a="http://schemas.openxmlformats.org/drawingml/2006/main">
            <a:r>
              <a:t>A neural n-gram model can share information through embeddings and learned layers, but the selected context positions remain fixed in advance. The final language-model head is still a multiclass linear layer over the vocabulary.</a:t>
            </a:r>
          </a:p>
          <a:p xmlns:a="http://schemas.openxmlformats.org/drawingml/2006/main">
            <a:r>
              <a:t/>
            </a:r>
          </a:p>
          <a:p xmlns:a="http://schemas.openxmlformats.org/drawingml/2006/main">
            <a:r>
              <a:t>Transition:</a:t>
            </a:r>
          </a:p>
          <a:p xmlns:a="http://schemas.openxmlformats.org/drawingml/2006/main">
            <a:r>
              <a:t>Train that small model and compare its output with the count table.</a:t>
            </a:r>
          </a:p>
          <a:p xmlns:a="http://schemas.openxmlformats.org/drawingml/2006/main">
            <a:r>
              <a:t/>
            </a:r>
          </a:p>
          <a:p xmlns:a="http://schemas.openxmlformats.org/drawingml/2006/main">
            <a:r>
              <a:t>[Sources]</a:t>
            </a:r>
          </a:p>
          <a:p xmlns:a="http://schemas.openxmlformats.org/drawingml/2006/main">
            <a:r>
              <a:t>- Daniel Jurafsky and James H. Martin, Speech and Language Processing, 3rd edition draft — https://web.stanford.edu/~jurafsky/slp3/</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2:56–2:58</a:t>
            </a:r>
          </a:p>
          <a:p xmlns:a="http://schemas.openxmlformats.org/drawingml/2006/main">
            <a:r>
              <a:t/>
            </a:r>
          </a:p>
          <a:p xmlns:a="http://schemas.openxmlformats.org/drawingml/2006/main">
            <a:r>
              <a:t>Purpose: Demonstrate that learned context features use the same classification loss and gradient loop.</a:t>
            </a:r>
          </a:p>
          <a:p xmlns:a="http://schemas.openxmlformats.org/drawingml/2006/main">
            <a:r>
              <a:t/>
            </a:r>
          </a:p>
          <a:p xmlns:a="http://schemas.openxmlformats.org/drawingml/2006/main">
            <a:r>
              <a:t>Talk track:</a:t>
            </a:r>
          </a:p>
          <a:p xmlns:a="http://schemas.openxmlformats.org/drawingml/2006/main">
            <a:r>
              <a:t>The model has seven token embeddings and one eight-by-seven output matrix. Full-batch SGD reduces the loss from about 1.93 to 0.42 and learns the empirical half, quarter, quarter continuation pattern for bug is.</a:t>
            </a:r>
          </a:p>
          <a:p xmlns:a="http://schemas.openxmlformats.org/drawingml/2006/main">
            <a:r>
              <a:t/>
            </a:r>
          </a:p>
          <a:p xmlns:a="http://schemas.openxmlformats.org/drawingml/2006/main">
            <a:r>
              <a:t>Transition:</a:t>
            </a:r>
          </a:p>
          <a:p xmlns:a="http://schemas.openxmlformats.org/drawingml/2006/main">
            <a:r>
              <a:t>State what a transformer changes beyond this fixed-context learned model.</a:t>
            </a:r>
          </a:p>
          <a:p xmlns:a="http://schemas.openxmlformats.org/drawingml/2006/main">
            <a:r>
              <a:t/>
            </a:r>
          </a:p>
          <a:p xmlns:a="http://schemas.openxmlformats.org/drawingml/2006/main">
            <a:r>
              <a:t>[Sources]</a:t>
            </a:r>
          </a:p>
          <a:p xmlns:a="http://schemas.openxmlformats.org/drawingml/2006/main">
            <a:r>
              <a:t>- Course-created fictional BugBoard examples and numerical values; not production or WHOOP data.</a:t>
            </a:r>
          </a:p>
          <a:p xmlns:a="http://schemas.openxmlformats.org/drawingml/2006/main">
            <a:r>
              <a:t>- Daniel Jurafsky and James H. Martin, Speech and Language Processing, 3rd edition draft — https://web.stanford.edu/~jurafsky/slp3/</a:t>
            </a:r>
          </a:p>
          <a:p xmlns:a="http://schemas.openxmlformats.org/drawingml/2006/main">
            <a:r>
              <a:t>- Ian Goodfellow, Yoshua Bengio, and Aaron Courville, Deep Learning — https://www.deeplearningbook.org/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2:58–2:59</a:t>
            </a:r>
          </a:p>
          <a:p xmlns:a="http://schemas.openxmlformats.org/drawingml/2006/main">
            <a:r>
              <a:t/>
            </a:r>
          </a:p>
          <a:p xmlns:a="http://schemas.openxmlformats.org/drawingml/2006/main">
            <a:r>
              <a:t>Purpose: Resolve the n-gram limitation without prematurely teaching the entire transformer.</a:t>
            </a:r>
          </a:p>
          <a:p xmlns:a="http://schemas.openxmlformats.org/drawingml/2006/main">
            <a:r>
              <a:t/>
            </a:r>
          </a:p>
          <a:p xmlns:a="http://schemas.openxmlformats.org/drawingml/2006/main">
            <a:r>
              <a:t>Talk track:</a:t>
            </a:r>
          </a:p>
          <a:p xmlns:a="http://schemas.openxmlformats.org/drawingml/2006/main">
            <a:r>
              <a:t>The transformer adds token embeddings, position, attention, residual paths, normalization, feed-forward layers, and repeated blocks. Its output remains vocabulary logits followed by a next-token distribution. Class 3 will open the representation box and trace those components.</a:t>
            </a:r>
          </a:p>
          <a:p xmlns:a="http://schemas.openxmlformats.org/drawingml/2006/main">
            <a:r>
              <a:t/>
            </a:r>
          </a:p>
          <a:p xmlns:a="http://schemas.openxmlformats.org/drawingml/2006/main">
            <a:r>
              <a:t>Transition:</a:t>
            </a:r>
          </a:p>
          <a:p xmlns:a="http://schemas.openxmlformats.org/drawingml/2006/main">
            <a:r>
              <a:t>Hand students the implementation path that preserves this ladder.</a:t>
            </a:r>
          </a:p>
          <a:p xmlns:a="http://schemas.openxmlformats.org/drawingml/2006/main">
            <a:r>
              <a:t/>
            </a:r>
          </a:p>
          <a:p xmlns:a="http://schemas.openxmlformats.org/drawingml/2006/main">
            <a:r>
              <a:t>[Sources]</a:t>
            </a:r>
          </a:p>
          <a:p xmlns:a="http://schemas.openxmlformats.org/drawingml/2006/main">
            <a:r>
              <a:t>- Daniel Jurafsky and James H. Martin, Speech and Language Processing, 3rd edition draft — https://web.stanford.edu/~jurafsky/slp3/</a:t>
            </a:r>
          </a:p>
          <a:p xmlns:a="http://schemas.openxmlformats.org/drawingml/2006/main">
            <a:r>
              <a:t>- Ashish Vaswani et al., Attention Is All You Need — https://arxiv.org/abs/1706.03762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2:59–3:00</a:t>
            </a:r>
          </a:p>
          <a:p xmlns:a="http://schemas.openxmlformats.org/drawingml/2006/main">
            <a:r>
              <a:t/>
            </a:r>
          </a:p>
          <a:p xmlns:a="http://schemas.openxmlformats.org/drawingml/2006/main">
            <a:r>
              <a:t>Purpose: Convert the conceptual ladder into a cumulative implementation assignment.</a:t>
            </a:r>
          </a:p>
          <a:p xmlns:a="http://schemas.openxmlformats.org/drawingml/2006/main">
            <a:r>
              <a:t/>
            </a:r>
          </a:p>
          <a:p xmlns:a="http://schemas.openxmlformats.org/drawingml/2006/main">
            <a:r>
              <a:t>Talk track:</a:t>
            </a:r>
          </a:p>
          <a:p xmlns:a="http://schemas.openxmlformats.org/drawingml/2006/main">
            <a:r>
              <a:t>The required path is intentionally small enough to run locally. The artifact should explain what changed in the model, why the loss changed, and what a lower training loss does not prove about production behavior.</a:t>
            </a:r>
          </a:p>
          <a:p xmlns:a="http://schemas.openxmlformats.org/drawingml/2006/main">
            <a:r>
              <a:t/>
            </a:r>
          </a:p>
          <a:p xmlns:a="http://schemas.openxmlformats.org/drawingml/2006/main">
            <a:r>
              <a:t>Transition:</a:t>
            </a:r>
          </a:p>
          <a:p xmlns:a="http://schemas.openxmlformats.org/drawingml/2006/main">
            <a:r>
              <a:t>Close with three retrieval prompts.</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3:00</a:t>
            </a:r>
          </a:p>
          <a:p xmlns:a="http://schemas.openxmlformats.org/drawingml/2006/main">
            <a:r>
              <a:t/>
            </a:r>
          </a:p>
          <a:p xmlns:a="http://schemas.openxmlformats.org/drawingml/2006/main">
            <a:r>
              <a:t>Purpose: Collect retrieval evidence and close the conceptual loop.</a:t>
            </a:r>
          </a:p>
          <a:p xmlns:a="http://schemas.openxmlformats.org/drawingml/2006/main">
            <a:r>
              <a:t/>
            </a:r>
          </a:p>
          <a:p xmlns:a="http://schemas.openxmlformats.org/drawingml/2006/main">
            <a:r>
              <a:t>Talk track:</a:t>
            </a:r>
          </a:p>
          <a:p xmlns:a="http://schemas.openxmlformats.org/drawingml/2006/main">
            <a:r>
              <a:t>Ask participants to state three things: what the derivative measures, what changes when one neuron becomes a multiclass layer, and what the transformer changes relative to an n-gram model. The desired final sentence is that the transformer improves context construction while retaining next-token classification and gradient-based learning.</a:t>
            </a:r>
          </a:p>
          <a:p xmlns:a="http://schemas.openxmlformats.org/drawingml/2006/main">
            <a:r>
              <a:t/>
            </a:r>
          </a:p>
          <a:p xmlns:a="http://schemas.openxmlformats.org/drawingml/2006/main">
            <a:r>
              <a:t>Ask / teaching move:</a:t>
            </a:r>
          </a:p>
          <a:p xmlns:a="http://schemas.openxmlformats.org/drawingml/2006/main">
            <a:r>
              <a:t>What does the transformer change—and what remains exactly the same?</a:t>
            </a:r>
          </a:p>
          <a:p xmlns:a="http://schemas.openxmlformats.org/drawingml/2006/main">
            <a:r>
              <a:t/>
            </a:r>
          </a:p>
          <a:p xmlns:a="http://schemas.openxmlformats.org/drawingml/2006/main">
            <a:r>
              <a:t>[Sources]</a:t>
            </a:r>
          </a:p>
          <a:p xmlns:a="http://schemas.openxmlformats.org/drawingml/2006/main">
            <a:r>
              <a:t>- User-provided curriculum direction and course design discussion, August 2026.</a:t>
            </a:r>
          </a:p>
          <a:p xmlns:a="http://schemas.openxmlformats.org/drawingml/2006/main">
            <a:r>
              <a:t>- Ian Goodfellow, Yoshua Bengio, and Aaron Courville, Deep Learning — https://www.deeplearningbook.org/</a:t>
            </a:r>
          </a:p>
          <a:p xmlns:a="http://schemas.openxmlformats.org/drawingml/2006/main">
            <a:r>
              <a:t>- Daniel Jurafsky and James H. Martin, Speech and Language Processing, 3rd edition draft — https://web.stanford.edu/~jurafsky/slp3/</a:t>
            </a:r>
          </a:p>
          <a:p xmlns:a="http://schemas.openxmlformats.org/drawingml/2006/main">
            <a:r>
              <a:t>- Ashish Vaswani et al., Attention Is All You Need — https://arxiv.org/abs/1706.03762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c8d283f93e42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b5ff670b724e66" /><Relationship Type="http://schemas.openxmlformats.org/officeDocument/2006/relationships/slideLayout" Target="/ppt/slideLayouts/slideLayout1.xml" Id="Rf5aed6dce55d483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aed6dce55d483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8c3fe9bbcf84331" /><Relationship Type="http://schemas.openxmlformats.org/officeDocument/2006/relationships/notesSlide" Target="/ppt/notesSlides/notesSlide1.xml" Id="R7d913b9a955c4a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6671f8cbb874390" /><Relationship Type="http://schemas.openxmlformats.org/officeDocument/2006/relationships/notesSlide" Target="/ppt/notesSlides/notesSlide2.xml" Id="R5bd2354fea58471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43a28796b6440f5" /><Relationship Type="http://schemas.openxmlformats.org/officeDocument/2006/relationships/notesSlide" Target="/ppt/notesSlides/notesSlide3.xml" Id="Rbf3de6f887c143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c06b6fa6b5a478a" /><Relationship Type="http://schemas.openxmlformats.org/officeDocument/2006/relationships/notesSlide" Target="/ppt/notesSlides/notesSlide4.xml" Id="Re5b5e6bbdcec47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398897e8368401b" /><Relationship Type="http://schemas.openxmlformats.org/officeDocument/2006/relationships/notesSlide" Target="/ppt/notesSlides/notesSlide5.xml" Id="Rc480ead28e9f49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bfd4ec288c24657" /><Relationship Type="http://schemas.openxmlformats.org/officeDocument/2006/relationships/notesSlide" Target="/ppt/notesSlides/notesSlide6.xml" Id="R5869593e75f74ae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e80d4e3c96b49f5" /><Relationship Type="http://schemas.openxmlformats.org/officeDocument/2006/relationships/notesSlide" Target="/ppt/notesSlides/notesSlide7.xml" Id="R3073591f2c744a2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d0b3a2d5300464e" /><Relationship Type="http://schemas.openxmlformats.org/officeDocument/2006/relationships/notesSlide" Target="/ppt/notesSlides/notesSlide8.xml" Id="Rced8d987015743a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ab61f9c787b4b0c" /><Relationship Type="http://schemas.openxmlformats.org/officeDocument/2006/relationships/notesSlide" Target="/ppt/notesSlides/notesSlide9.xml" Id="R68f85b147d304b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71512f536424a19" /><Relationship Type="http://schemas.openxmlformats.org/officeDocument/2006/relationships/notesSlide" Target="/ppt/notesSlides/notesSlide10.xml" Id="Re6f81835f22048a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07e6f1cf4ed4094" /><Relationship Type="http://schemas.openxmlformats.org/officeDocument/2006/relationships/notesSlide" Target="/ppt/notesSlides/notesSlide11.xml" Id="Rdbb32ce203e2470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0d4405bfc5b48c1" /><Relationship Type="http://schemas.openxmlformats.org/officeDocument/2006/relationships/notesSlide" Target="/ppt/notesSlides/notesSlide12.xml" Id="R9be45ecb36a84e1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93d0373d6a84366" /><Relationship Type="http://schemas.openxmlformats.org/officeDocument/2006/relationships/notesSlide" Target="/ppt/notesSlides/notesSlide13.xml" Id="Reb8ee4ecb5e54b0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9b8fe602c3d4c2e" /><Relationship Type="http://schemas.openxmlformats.org/officeDocument/2006/relationships/image" Target="/ppt/media/image.png" Id="Rfd36e6bc3c4b422c" /><Relationship Type="http://schemas.openxmlformats.org/officeDocument/2006/relationships/notesSlide" Target="/ppt/notesSlides/notesSlide14.xml" Id="R73b68b9e6edb406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b8fd4c267cc4565" /><Relationship Type="http://schemas.openxmlformats.org/officeDocument/2006/relationships/notesSlide" Target="/ppt/notesSlides/notesSlide15.xml" Id="R1d2f3c8c451742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a286e93625e4240" /><Relationship Type="http://schemas.openxmlformats.org/officeDocument/2006/relationships/notesSlide" Target="/ppt/notesSlides/notesSlide16.xml" Id="Ra73c15428b7d40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cb97a761e5d47db" /><Relationship Type="http://schemas.openxmlformats.org/officeDocument/2006/relationships/notesSlide" Target="/ppt/notesSlides/notesSlide17.xml" Id="Rc73866d956fc4d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355e2d27458497e" /><Relationship Type="http://schemas.openxmlformats.org/officeDocument/2006/relationships/notesSlide" Target="/ppt/notesSlides/notesSlide18.xml" Id="R49fa36b991a940a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f34449266ec4f12" /><Relationship Type="http://schemas.openxmlformats.org/officeDocument/2006/relationships/notesSlide" Target="/ppt/notesSlides/notesSlide19.xml" Id="R0edf5fd0376f4f8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94d11d90a634889" /><Relationship Type="http://schemas.openxmlformats.org/officeDocument/2006/relationships/notesSlide" Target="/ppt/notesSlides/notesSlide20.xml" Id="Ra47d0f55b587447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2f4d9eb5d594bf1" /><Relationship Type="http://schemas.openxmlformats.org/officeDocument/2006/relationships/notesSlide" Target="/ppt/notesSlides/notesSlide21.xml" Id="R198b0bda091b499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97469802505456b" /><Relationship Type="http://schemas.openxmlformats.org/officeDocument/2006/relationships/notesSlide" Target="/ppt/notesSlides/notesSlide22.xml" Id="Rf7d38a0d603b4a8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d97e20eef7e4213" /><Relationship Type="http://schemas.openxmlformats.org/officeDocument/2006/relationships/image" Target="/ppt/media/image2.png" Id="R5b20a73570aa4029" /><Relationship Type="http://schemas.openxmlformats.org/officeDocument/2006/relationships/notesSlide" Target="/ppt/notesSlides/notesSlide23.xml" Id="Ra31bb2049681424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3417312eb5c4531" /><Relationship Type="http://schemas.openxmlformats.org/officeDocument/2006/relationships/notesSlide" Target="/ppt/notesSlides/notesSlide24.xml" Id="Rf267cdf649d145d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21791db21c846ac" /><Relationship Type="http://schemas.openxmlformats.org/officeDocument/2006/relationships/notesSlide" Target="/ppt/notesSlides/notesSlide25.xml" Id="R047cc9085ce149f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867833f3dfa4f1c" /><Relationship Type="http://schemas.openxmlformats.org/officeDocument/2006/relationships/notesSlide" Target="/ppt/notesSlides/notesSlide26.xml" Id="R1f88bf0e4f4f4b8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ee9e218ee34427e" /><Relationship Type="http://schemas.openxmlformats.org/officeDocument/2006/relationships/notesSlide" Target="/ppt/notesSlides/notesSlide27.xml" Id="R86bbbbd47aee41e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01e1bd1bcda4211" /><Relationship Type="http://schemas.openxmlformats.org/officeDocument/2006/relationships/notesSlide" Target="/ppt/notesSlides/notesSlide28.xml" Id="R425f8227366246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ecd9f20d1b344c0" /><Relationship Type="http://schemas.openxmlformats.org/officeDocument/2006/relationships/notesSlide" Target="/ppt/notesSlides/notesSlide29.xml" Id="R2bbd9d2e07e54f1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2ebfdb94dfd464d" /><Relationship Type="http://schemas.openxmlformats.org/officeDocument/2006/relationships/notesSlide" Target="/ppt/notesSlides/notesSlide30.xml" Id="R455117b3ddcc4cd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3042df934854519" /><Relationship Type="http://schemas.openxmlformats.org/officeDocument/2006/relationships/image" Target="/ppt/media/image3.png" Id="R2869021366624d96" /><Relationship Type="http://schemas.openxmlformats.org/officeDocument/2006/relationships/notesSlide" Target="/ppt/notesSlides/notesSlide31.xml" Id="Re5e055515069466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b24d2cff7ea4c2e" /><Relationship Type="http://schemas.openxmlformats.org/officeDocument/2006/relationships/notesSlide" Target="/ppt/notesSlides/notesSlide32.xml" Id="R4da7820f2f4049d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1d3a0698f344572" /><Relationship Type="http://schemas.openxmlformats.org/officeDocument/2006/relationships/notesSlide" Target="/ppt/notesSlides/notesSlide33.xml" Id="R4bf7137bf8f9483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54e8059409324f15" /><Relationship Type="http://schemas.openxmlformats.org/officeDocument/2006/relationships/notesSlide" Target="/ppt/notesSlides/notesSlide34.xml" Id="R4860eb96dc80450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287b9d0e36144df" /><Relationship Type="http://schemas.openxmlformats.org/officeDocument/2006/relationships/notesSlide" Target="/ppt/notesSlides/notesSlide35.xml" Id="Ra7687edbb7a0458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86ff8a51038c479e" /><Relationship Type="http://schemas.openxmlformats.org/officeDocument/2006/relationships/image" Target="/ppt/media/image4.png" Id="R4e3bd35a3c16488c" /><Relationship Type="http://schemas.openxmlformats.org/officeDocument/2006/relationships/notesSlide" Target="/ppt/notesSlides/notesSlide36.xml" Id="R135efd92344d4b8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7099e62b26594cdb" /><Relationship Type="http://schemas.openxmlformats.org/officeDocument/2006/relationships/notesSlide" Target="/ppt/notesSlides/notesSlide37.xml" Id="Rcd8c2df3152748c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31b7a7bcafbf41e2" /><Relationship Type="http://schemas.openxmlformats.org/officeDocument/2006/relationships/notesSlide" Target="/ppt/notesSlides/notesSlide38.xml" Id="R71eef094be284cd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437314c6caf49dd" /><Relationship Type="http://schemas.openxmlformats.org/officeDocument/2006/relationships/image" Target="/ppt/media/image5.png" Id="R174a0bd0534b452e" /><Relationship Type="http://schemas.openxmlformats.org/officeDocument/2006/relationships/notesSlide" Target="/ppt/notesSlides/notesSlide39.xml" Id="R88e77a574f8546f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6658d02786e2456d" /><Relationship Type="http://schemas.openxmlformats.org/officeDocument/2006/relationships/notesSlide" Target="/ppt/notesSlides/notesSlide40.xml" Id="Rc7083935aae6425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8bb8f7b48f1c46c1" /><Relationship Type="http://schemas.openxmlformats.org/officeDocument/2006/relationships/notesSlide" Target="/ppt/notesSlides/notesSlide41.xml" Id="Ra80afa58cff44aa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e92072a502834d3a" /><Relationship Type="http://schemas.openxmlformats.org/officeDocument/2006/relationships/notesSlide" Target="/ppt/notesSlides/notesSlide42.xml" Id="R00317da81b4c42a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0EC34DE-1A80-4F1D-BFE7-6E1520FB641C}"/>
              </a:ext>
            </a:extLst>
          </p:cNvPr>
          <p:cNvSpPr>
            <a:spLocks xmlns:a="http://schemas.openxmlformats.org/drawingml/2006/main" noGrp="1"/>
          </p:cNvSpPr>
          <p:nvPr/>
        </p:nvSpPr>
        <p:spPr>
          <a:xfrm xmlns:a="http://schemas.openxmlformats.org/drawingml/2006/main">
            <a:off x="400050" y="400050"/>
            <a:ext cx="590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LLMs FROM FIRST PRINCIPLES • CLASS 2</a:t>
            </a:r>
          </a:p>
        </p:txBody>
      </p:sp>
      <p:sp>
        <p:nvSpPr>
          <p:cNvPr id="2" name="">
            <a:extLst xmlns:a="http://schemas.openxmlformats.org/drawingml/2006/main">
              <a:ext uri="{FF2B5EF4-FFF2-40B4-BE49-F238E27FC236}">
                <a16:creationId xmlns:a16="http://schemas.microsoft.com/office/drawing/2014/main" id="{4D44A048-B675-4AE1-80C4-4B9B08B1DB59}"/>
              </a:ext>
            </a:extLst>
          </p:cNvPr>
          <p:cNvSpPr>
            <a:spLocks xmlns:a="http://schemas.openxmlformats.org/drawingml/2006/main" noGrp="1"/>
          </p:cNvSpPr>
          <p:nvPr/>
        </p:nvSpPr>
        <p:spPr>
          <a:xfrm xmlns:a="http://schemas.openxmlformats.org/drawingml/2006/main">
            <a:off x="8191500" y="400050"/>
            <a:ext cx="360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1350" b="1" i="0">
                <a:solidFill>
                  <a:srgbClr val="000000"/>
                </a:solidFill>
                <a:latin typeface="Helvetica Neue"/>
                <a:ea typeface="Helvetica Neue"/>
                <a:cs typeface="Helvetica Neue"/>
              </a:defRPr>
            </a:pPr>
            <a:r>
              <a:rPr sz="1350" b="1" i="0">
                <a:solidFill>
                  <a:srgbClr val="000000"/>
                </a:solidFill>
                <a:latin typeface="Helvetica Neue"/>
                <a:ea typeface="Helvetica Neue"/>
                <a:cs typeface="Helvetica Neue"/>
              </a:rPr>
              <a:t>DOUGLAS SCHONHOLTZ</a:t>
            </a:r>
          </a:p>
        </p:txBody>
      </p:sp>
      <p:sp>
        <p:nvSpPr>
          <p:cNvPr id="3" name="">
            <a:extLst xmlns:a="http://schemas.openxmlformats.org/drawingml/2006/main">
              <a:ext uri="{FF2B5EF4-FFF2-40B4-BE49-F238E27FC236}">
                <a16:creationId xmlns:a16="http://schemas.microsoft.com/office/drawing/2014/main" id="{16F55F5D-FFC4-43A2-9645-4EAF63B3DC3F}"/>
              </a:ext>
            </a:extLst>
          </p:cNvPr>
          <p:cNvSpPr>
            <a:spLocks xmlns:a="http://schemas.openxmlformats.org/drawingml/2006/main" noGrp="1"/>
          </p:cNvSpPr>
          <p:nvPr/>
        </p:nvSpPr>
        <p:spPr>
          <a:xfrm xmlns:a="http://schemas.openxmlformats.org/drawingml/2006/main">
            <a:off x="400050" y="2552700"/>
            <a:ext cx="10287000" cy="1504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950" b="1" i="0">
                <a:solidFill>
                  <a:srgbClr val="000000"/>
                </a:solidFill>
                <a:latin typeface="Helvetica Neue"/>
                <a:ea typeface="Helvetica Neue"/>
                <a:cs typeface="Helvetica Neue"/>
              </a:defRPr>
            </a:pPr>
            <a:r>
              <a:rPr sz="4950" b="1" i="0">
                <a:solidFill>
                  <a:srgbClr val="000000"/>
                </a:solidFill>
                <a:latin typeface="Helvetica Neue"/>
                <a:ea typeface="Helvetica Neue"/>
                <a:cs typeface="Helvetica Neue"/>
              </a:rPr>
              <a:t>From one neuron to next-token prediction</a:t>
            </a:r>
          </a:p>
        </p:txBody>
      </p:sp>
      <p:sp>
        <p:nvSpPr>
          <p:cNvPr id="4" name="">
            <a:extLst xmlns:a="http://schemas.openxmlformats.org/drawingml/2006/main">
              <a:ext uri="{FF2B5EF4-FFF2-40B4-BE49-F238E27FC236}">
                <a16:creationId xmlns:a16="http://schemas.microsoft.com/office/drawing/2014/main" id="{A667FD2B-F121-4CC3-A648-BDD891DA0A58}"/>
              </a:ext>
            </a:extLst>
          </p:cNvPr>
          <p:cNvSpPr>
            <a:spLocks xmlns:a="http://schemas.openxmlformats.org/drawingml/2006/main" noGrp="1"/>
          </p:cNvSpPr>
          <p:nvPr/>
        </p:nvSpPr>
        <p:spPr>
          <a:xfrm xmlns:a="http://schemas.openxmlformats.org/drawingml/2006/main">
            <a:off x="400050" y="4191000"/>
            <a:ext cx="9906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625" b="0" i="0">
                <a:solidFill>
                  <a:srgbClr val="555B65"/>
                </a:solidFill>
                <a:latin typeface="Helvetica Neue"/>
                <a:ea typeface="Helvetica Neue"/>
                <a:cs typeface="Helvetica Neue"/>
              </a:defRPr>
            </a:pPr>
            <a:r>
              <a:rPr sz="2625" b="0" i="0">
                <a:solidFill>
                  <a:srgbClr val="555B65"/>
                </a:solidFill>
                <a:latin typeface="Helvetica Neue"/>
                <a:ea typeface="Helvetica Neue"/>
                <a:cs typeface="Helvetica Neue"/>
              </a:rPr>
              <a:t>How one parameter learns—and how the same objective scales into language</a:t>
            </a:r>
          </a:p>
        </p:txBody>
      </p:sp>
      <p:sp>
        <p:nvSpPr>
          <p:cNvPr id="5" name="">
            <a:extLst xmlns:a="http://schemas.openxmlformats.org/drawingml/2006/main">
              <a:ext uri="{FF2B5EF4-FFF2-40B4-BE49-F238E27FC236}">
                <a16:creationId xmlns:a16="http://schemas.microsoft.com/office/drawing/2014/main" id="{B13F1A22-BCD6-488E-86F4-2E90E36082B6}"/>
              </a:ext>
            </a:extLst>
          </p:cNvPr>
          <p:cNvSpPr>
            <a:spLocks xmlns:a="http://schemas.openxmlformats.org/drawingml/2006/main" noGrp="1"/>
          </p:cNvSpPr>
          <p:nvPr/>
        </p:nvSpPr>
        <p:spPr>
          <a:xfrm xmlns:a="http://schemas.openxmlformats.org/drawingml/2006/main">
            <a:off x="400050" y="5791200"/>
            <a:ext cx="857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75" b="1" i="0">
                <a:solidFill>
                  <a:srgbClr val="3D8DFF"/>
                </a:solidFill>
                <a:latin typeface="Helvetica Neue"/>
                <a:ea typeface="Helvetica Neue"/>
                <a:cs typeface="Helvetica Neue"/>
              </a:defRPr>
            </a:pPr>
            <a:r>
              <a:rPr sz="1575" b="1" i="0">
                <a:solidFill>
                  <a:srgbClr val="3D8DFF"/>
                </a:solidFill>
                <a:latin typeface="Helvetica Neue"/>
                <a:ea typeface="Helvetica Neue"/>
                <a:cs typeface="Helvetica Neue"/>
              </a:rPr>
              <a:t>One prediction. One slope. One update. Then scale.</a:t>
            </a:r>
          </a:p>
        </p:txBody>
      </p:sp>
    </p:spTree>
    <p:extLst>
      <p:ext uri="{BB962C8B-B14F-4D97-AF65-F5344CB8AC3E}">
        <p14:creationId xmlns:p14="http://schemas.microsoft.com/office/powerpoint/2010/main" val="172325679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3F10E94-E6BC-4261-927A-F4F1C4BA9164}"/>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CLASS PROMISE</a:t>
            </a:r>
          </a:p>
        </p:txBody>
      </p:sp>
      <p:sp>
        <p:nvSpPr>
          <p:cNvPr id="2" name="">
            <a:extLst xmlns:a="http://schemas.openxmlformats.org/drawingml/2006/main">
              <a:ext uri="{FF2B5EF4-FFF2-40B4-BE49-F238E27FC236}">
                <a16:creationId xmlns:a16="http://schemas.microsoft.com/office/drawing/2014/main" id="{D8BA89E0-442C-4C13-B5E5-CC56B782B4B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Understand one update before scaling the architecture</a:t>
            </a:r>
          </a:p>
        </p:txBody>
      </p:sp>
      <p:sp>
        <p:nvSpPr>
          <p:cNvPr id="3" name="">
            <a:extLst xmlns:a="http://schemas.openxmlformats.org/drawingml/2006/main">
              <a:ext uri="{FF2B5EF4-FFF2-40B4-BE49-F238E27FC236}">
                <a16:creationId xmlns:a16="http://schemas.microsoft.com/office/drawing/2014/main" id="{9CC0A79B-F900-4307-B97F-7F7EC1CB1161}"/>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18C7F79A-BFA8-4632-8A1F-09266A225B2C}"/>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a:t>
            </a:r>
          </a:p>
        </p:txBody>
      </p:sp>
      <p:sp>
        <p:nvSpPr>
          <p:cNvPr id="5" name="">
            <a:extLst xmlns:a="http://schemas.openxmlformats.org/drawingml/2006/main">
              <a:ext uri="{FF2B5EF4-FFF2-40B4-BE49-F238E27FC236}">
                <a16:creationId xmlns:a16="http://schemas.microsoft.com/office/drawing/2014/main" id="{99ECB074-9110-4A97-ACBA-40EA4979BE63}"/>
              </a:ext>
            </a:extLst>
          </p:cNvPr>
          <p:cNvSpPr>
            <a:spLocks xmlns:a="http://schemas.openxmlformats.org/drawingml/2006/main" noGrp="1"/>
          </p:cNvSpPr>
          <p:nvPr/>
        </p:nvSpPr>
        <p:spPr>
          <a:xfrm xmlns:a="http://schemas.openxmlformats.org/drawingml/2006/main">
            <a:off x="819150" y="2047875"/>
            <a:ext cx="104775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500" b="1" i="0">
                <a:solidFill>
                  <a:srgbClr val="000000"/>
                </a:solidFill>
                <a:latin typeface="Helvetica Neue"/>
                <a:ea typeface="Helvetica Neue"/>
                <a:cs typeface="Helvetica Neue"/>
              </a:defRPr>
            </a:pPr>
            <a:r>
              <a:rPr sz="4500" b="1" i="0">
                <a:solidFill>
                  <a:srgbClr val="000000"/>
                </a:solidFill>
                <a:latin typeface="Helvetica Neue"/>
                <a:ea typeface="Helvetica Neue"/>
                <a:cs typeface="Helvetica Neue"/>
              </a:rPr>
              <a:t>If you can explain how one neuron improves, you can explain the learning mechanism inside a transformer.</a:t>
            </a:r>
          </a:p>
        </p:txBody>
      </p:sp>
      <p:sp>
        <p:nvSpPr>
          <p:cNvPr id="6" name="">
            <a:extLst xmlns:a="http://schemas.openxmlformats.org/drawingml/2006/main">
              <a:ext uri="{FF2B5EF4-FFF2-40B4-BE49-F238E27FC236}">
                <a16:creationId xmlns:a16="http://schemas.microsoft.com/office/drawing/2014/main" id="{40B02F35-A231-40AD-85E6-010BABC78107}"/>
              </a:ext>
            </a:extLst>
          </p:cNvPr>
          <p:cNvSpPr>
            <a:spLocks xmlns:a="http://schemas.openxmlformats.org/drawingml/2006/main" noGrp="1"/>
          </p:cNvSpPr>
          <p:nvPr/>
        </p:nvSpPr>
        <p:spPr>
          <a:xfrm xmlns:a="http://schemas.openxmlformats.org/drawingml/2006/main">
            <a:off x="838200" y="4762500"/>
            <a:ext cx="9334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00" b="0" i="0">
                <a:solidFill>
                  <a:srgbClr val="555B65"/>
                </a:solidFill>
                <a:latin typeface="Helvetica Neue"/>
                <a:ea typeface="Helvetica Neue"/>
                <a:cs typeface="Helvetica Neue"/>
              </a:defRPr>
            </a:pPr>
            <a:r>
              <a:rPr sz="1800" b="0" i="0">
                <a:solidFill>
                  <a:srgbClr val="555B65"/>
                </a:solidFill>
                <a:latin typeface="Helvetica Neue"/>
                <a:ea typeface="Helvetica Neue"/>
                <a:cs typeface="Helvetica Neue"/>
              </a:rPr>
              <a:t>Attention changes how context is represented. It does not replace prediction, loss, gradients, or updates.</a:t>
            </a:r>
          </a:p>
        </p:txBody>
      </p:sp>
    </p:spTree>
    <p:extLst>
      <p:ext uri="{BB962C8B-B14F-4D97-AF65-F5344CB8AC3E}">
        <p14:creationId xmlns:p14="http://schemas.microsoft.com/office/powerpoint/2010/main" val="159764945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12D6A0D-B61F-4219-AD1F-A684A58A5FC9}"/>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LEARNING LADDER</a:t>
            </a:r>
          </a:p>
        </p:txBody>
      </p:sp>
      <p:sp>
        <p:nvSpPr>
          <p:cNvPr id="2" name="">
            <a:extLst xmlns:a="http://schemas.openxmlformats.org/drawingml/2006/main">
              <a:ext uri="{FF2B5EF4-FFF2-40B4-BE49-F238E27FC236}">
                <a16:creationId xmlns:a16="http://schemas.microsoft.com/office/drawing/2014/main" id="{4B07B34F-2038-4CAD-919E-7A0D94C6AFFD}"/>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The prediction job stays recognizable as the representation improves</a:t>
            </a:r>
          </a:p>
        </p:txBody>
      </p:sp>
      <p:sp>
        <p:nvSpPr>
          <p:cNvPr id="3" name="">
            <a:extLst xmlns:a="http://schemas.openxmlformats.org/drawingml/2006/main">
              <a:ext uri="{FF2B5EF4-FFF2-40B4-BE49-F238E27FC236}">
                <a16:creationId xmlns:a16="http://schemas.microsoft.com/office/drawing/2014/main" id="{8AC2DA44-5F2B-44B5-BEB5-F598AF8077FF}"/>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5A43E894-40FE-4157-B0A4-A5F1A93DDDB6}"/>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a:t>
            </a:r>
          </a:p>
        </p:txBody>
      </p:sp>
      <p:sp>
        <p:nvSpPr>
          <p:cNvPr id="5" name="">
            <a:extLst xmlns:a="http://schemas.openxmlformats.org/drawingml/2006/main">
              <a:ext uri="{FF2B5EF4-FFF2-40B4-BE49-F238E27FC236}">
                <a16:creationId xmlns:a16="http://schemas.microsoft.com/office/drawing/2014/main" id="{EBAD3D7A-9CB0-477E-84CD-B67F38149B18}"/>
              </a:ext>
            </a:extLst>
          </p:cNvPr>
          <p:cNvSpPr>
            <a:spLocks xmlns:a="http://schemas.openxmlformats.org/drawingml/2006/main" noGrp="1"/>
          </p:cNvSpPr>
          <p:nvPr/>
        </p:nvSpPr>
        <p:spPr>
          <a:xfrm xmlns:a="http://schemas.openxmlformats.org/drawingml/2006/main">
            <a:off x="3067050"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6" name="">
            <a:extLst xmlns:a="http://schemas.openxmlformats.org/drawingml/2006/main">
              <a:ext uri="{FF2B5EF4-FFF2-40B4-BE49-F238E27FC236}">
                <a16:creationId xmlns:a16="http://schemas.microsoft.com/office/drawing/2014/main" id="{C54BBAEE-D5AB-414E-AE01-CA2135329EB7}"/>
              </a:ext>
            </a:extLst>
          </p:cNvPr>
          <p:cNvSpPr>
            <a:spLocks xmlns:a="http://schemas.openxmlformats.org/drawingml/2006/main" noGrp="1"/>
          </p:cNvSpPr>
          <p:nvPr/>
        </p:nvSpPr>
        <p:spPr>
          <a:xfrm xmlns:a="http://schemas.openxmlformats.org/drawingml/2006/main">
            <a:off x="685800"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NEURON</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yes/no score</a:t>
            </a:r>
          </a:p>
        </p:txBody>
      </p:sp>
      <p:sp>
        <p:nvSpPr>
          <p:cNvPr id="7" name="">
            <a:extLst xmlns:a="http://schemas.openxmlformats.org/drawingml/2006/main">
              <a:ext uri="{FF2B5EF4-FFF2-40B4-BE49-F238E27FC236}">
                <a16:creationId xmlns:a16="http://schemas.microsoft.com/office/drawing/2014/main" id="{60765B70-333A-4EF6-A24A-8B5A5505C452}"/>
              </a:ext>
            </a:extLst>
          </p:cNvPr>
          <p:cNvSpPr>
            <a:spLocks xmlns:a="http://schemas.openxmlformats.org/drawingml/2006/main" noGrp="1"/>
          </p:cNvSpPr>
          <p:nvPr/>
        </p:nvSpPr>
        <p:spPr>
          <a:xfrm xmlns:a="http://schemas.openxmlformats.org/drawingml/2006/main">
            <a:off x="5876925"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8" name="">
            <a:extLst xmlns:a="http://schemas.openxmlformats.org/drawingml/2006/main">
              <a:ext uri="{FF2B5EF4-FFF2-40B4-BE49-F238E27FC236}">
                <a16:creationId xmlns:a16="http://schemas.microsoft.com/office/drawing/2014/main" id="{8F4128A1-ADD4-4E47-8C6A-4BA6BE04F1DD}"/>
              </a:ext>
            </a:extLst>
          </p:cNvPr>
          <p:cNvSpPr>
            <a:spLocks xmlns:a="http://schemas.openxmlformats.org/drawingml/2006/main" noGrp="1"/>
          </p:cNvSpPr>
          <p:nvPr/>
        </p:nvSpPr>
        <p:spPr>
          <a:xfrm xmlns:a="http://schemas.openxmlformats.org/drawingml/2006/main">
            <a:off x="3495675"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OUTPUT LAYER</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score per class</a:t>
            </a:r>
          </a:p>
        </p:txBody>
      </p:sp>
      <p:sp>
        <p:nvSpPr>
          <p:cNvPr id="9" name="">
            <a:extLst xmlns:a="http://schemas.openxmlformats.org/drawingml/2006/main">
              <a:ext uri="{FF2B5EF4-FFF2-40B4-BE49-F238E27FC236}">
                <a16:creationId xmlns:a16="http://schemas.microsoft.com/office/drawing/2014/main" id="{D9D98B7E-B428-41CF-80E8-12CA163FF60A}"/>
              </a:ext>
            </a:extLst>
          </p:cNvPr>
          <p:cNvSpPr>
            <a:spLocks xmlns:a="http://schemas.openxmlformats.org/drawingml/2006/main" noGrp="1"/>
          </p:cNvSpPr>
          <p:nvPr/>
        </p:nvSpPr>
        <p:spPr>
          <a:xfrm xmlns:a="http://schemas.openxmlformats.org/drawingml/2006/main">
            <a:off x="8686800"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10" name="">
            <a:extLst xmlns:a="http://schemas.openxmlformats.org/drawingml/2006/main">
              <a:ext uri="{FF2B5EF4-FFF2-40B4-BE49-F238E27FC236}">
                <a16:creationId xmlns:a16="http://schemas.microsoft.com/office/drawing/2014/main" id="{E1432225-8C5D-498C-A9F7-953838A44B5B}"/>
              </a:ext>
            </a:extLst>
          </p:cNvPr>
          <p:cNvSpPr>
            <a:spLocks xmlns:a="http://schemas.openxmlformats.org/drawingml/2006/main" noGrp="1"/>
          </p:cNvSpPr>
          <p:nvPr/>
        </p:nvSpPr>
        <p:spPr>
          <a:xfrm xmlns:a="http://schemas.openxmlformats.org/drawingml/2006/main">
            <a:off x="6305550"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N-GRAM LM</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Next token from fixed context</a:t>
            </a:r>
          </a:p>
        </p:txBody>
      </p:sp>
      <p:sp>
        <p:nvSpPr>
          <p:cNvPr id="11" name="">
            <a:extLst xmlns:a="http://schemas.openxmlformats.org/drawingml/2006/main">
              <a:ext uri="{FF2B5EF4-FFF2-40B4-BE49-F238E27FC236}">
                <a16:creationId xmlns:a16="http://schemas.microsoft.com/office/drawing/2014/main" id="{DAEB23FD-1BF0-43E6-8E0D-ACF7EF294C77}"/>
              </a:ext>
            </a:extLst>
          </p:cNvPr>
          <p:cNvSpPr>
            <a:spLocks xmlns:a="http://schemas.openxmlformats.org/drawingml/2006/main" noGrp="1"/>
          </p:cNvSpPr>
          <p:nvPr/>
        </p:nvSpPr>
        <p:spPr>
          <a:xfrm xmlns:a="http://schemas.openxmlformats.org/drawingml/2006/main">
            <a:off x="9115425" y="2190750"/>
            <a:ext cx="2381250" cy="1905000"/>
          </a:xfrm>
          <a:prstGeom xmlns:a="http://schemas.openxmlformats.org/drawingml/2006/main" prst="rect">
            <a:avLst/>
          </a:prstGeom>
          <a:solidFill xmlns:a="http://schemas.openxmlformats.org/drawingml/2006/main">
            <a:srgbClr val="EAF2FF"/>
          </a:solidFill>
          <a:ln xmlns:a="http://schemas.openxmlformats.org/drawingml/2006/main" w="19050">
            <a:solidFill>
              <a:srgbClr val="3D8DFF"/>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TRANSFORMER</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Next token from learned context</a:t>
            </a:r>
          </a:p>
        </p:txBody>
      </p:sp>
      <p:sp>
        <p:nvSpPr>
          <p:cNvPr id="12" name="">
            <a:extLst xmlns:a="http://schemas.openxmlformats.org/drawingml/2006/main">
              <a:ext uri="{FF2B5EF4-FFF2-40B4-BE49-F238E27FC236}">
                <a16:creationId xmlns:a16="http://schemas.microsoft.com/office/drawing/2014/main" id="{A199ACD5-8DE7-47BA-B2FD-B93EEFF3DE80}"/>
              </a:ext>
            </a:extLst>
          </p:cNvPr>
          <p:cNvSpPr>
            <a:spLocks xmlns:a="http://schemas.openxmlformats.org/drawingml/2006/main" noGrp="1"/>
          </p:cNvSpPr>
          <p:nvPr/>
        </p:nvSpPr>
        <p:spPr>
          <a:xfrm xmlns:a="http://schemas.openxmlformats.org/drawingml/2006/main">
            <a:off x="1257300" y="4762500"/>
            <a:ext cx="96774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Scale changes the number of parameters and the quality of context—not the need for an objective and a gradient.</a:t>
            </a:r>
          </a:p>
        </p:txBody>
      </p:sp>
    </p:spTree>
    <p:extLst>
      <p:ext uri="{BB962C8B-B14F-4D97-AF65-F5344CB8AC3E}">
        <p14:creationId xmlns:p14="http://schemas.microsoft.com/office/powerpoint/2010/main" val="134504955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B120B54-AF5E-4479-A9D5-E6BA768E0AD5}"/>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THREE HOURS</a:t>
            </a:r>
          </a:p>
        </p:txBody>
      </p:sp>
      <p:sp>
        <p:nvSpPr>
          <p:cNvPr id="2" name="">
            <a:extLst xmlns:a="http://schemas.openxmlformats.org/drawingml/2006/main">
              <a:ext uri="{FF2B5EF4-FFF2-40B4-BE49-F238E27FC236}">
                <a16:creationId xmlns:a16="http://schemas.microsoft.com/office/drawing/2014/main" id="{32F01933-965E-4FD6-B556-97DE5BFF1E64}"/>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Build, teach, and scale one model</a:t>
            </a:r>
          </a:p>
        </p:txBody>
      </p:sp>
      <p:sp>
        <p:nvSpPr>
          <p:cNvPr id="3" name="">
            <a:extLst xmlns:a="http://schemas.openxmlformats.org/drawingml/2006/main">
              <a:ext uri="{FF2B5EF4-FFF2-40B4-BE49-F238E27FC236}">
                <a16:creationId xmlns:a16="http://schemas.microsoft.com/office/drawing/2014/main" id="{CE45E3BD-B9DD-4D28-BAD5-81217B5C2C05}"/>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01  DECIDE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D4F4D573-8BA9-481B-91D3-FEAD177FC9D5}"/>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E7A8E265-DE4E-4E3E-9363-0E6D7CF5AB1F}"/>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6FAC22EB-145E-48B8-86ED-D72B3DD0CF66}"/>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8E7B199B-3CBF-4E34-9671-2061F33B5414}"/>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088B7345-DA38-4AF5-92D5-928812F43C18}"/>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05BB7C7D-10C4-415E-8134-CF3B8F1B222D}"/>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F802CC33-9BF7-4176-849F-3EC87E347C0E}"/>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4</a:t>
            </a:r>
          </a:p>
        </p:txBody>
      </p:sp>
      <p:graphicFrame>
        <p:nvGraphicFramePr>
          <p:cNvPr id="22" name=""/>
          <p:cNvGraphicFramePr/>
          <p:nvPr/>
        </p:nvGraphicFramePr>
        <p:xfrm>
          <a:off xmlns:a="http://schemas.openxmlformats.org/drawingml/2006/main" x="781050" y="2114550"/>
          <a:ext xmlns:a="http://schemas.openxmlformats.org/drawingml/2006/main" cx="10629900" cy="3905250"/>
        </p:xfrm>
        <a:graphic xmlns:a="http://schemas.openxmlformats.org/drawingml/2006/main">
          <a:graphicData uri="http://schemas.openxmlformats.org/drawingml/2006/table">
            <a:tbl>
              <a:tblPr/>
              <a:tblGrid>
                <a:gridCol w="1524000"/>
                <a:gridCol w="4381500"/>
                <a:gridCol w="4724400"/>
              </a:tblGrid>
              <a:tr h="476250">
                <a:tc>
                  <a:txBody>
                    <a:bodyPr/>
                    <a:lstStyle/>
                    <a:p>
                      <a:r>
                        <a:rPr sz="1275" b="1">
                          <a:solidFill>
                            <a:srgbClr val="FFFFFF"/>
                          </a:solidFill>
                        </a:rPr>
                        <a:t>Time</a:t>
                      </a:r>
                    </a:p>
                  </a:txBody>
                  <a:tcPr marL="91440" marR="91440" marT="45720" marB="45720">
                    <a:solidFill>
                      <a:srgbClr val="000000"/>
                    </a:solidFill>
                  </a:tcPr>
                </a:tc>
                <a:tc>
                  <a:txBody>
                    <a:bodyPr/>
                    <a:lstStyle/>
                    <a:p>
                      <a:r>
                        <a:rPr sz="1275" b="1">
                          <a:solidFill>
                            <a:srgbClr val="FFFFFF"/>
                          </a:solidFill>
                        </a:rPr>
                        <a:t>Question</a:t>
                      </a:r>
                    </a:p>
                  </a:txBody>
                  <a:tcPr marL="91440" marR="91440" marT="45720" marB="45720">
                    <a:solidFill>
                      <a:srgbClr val="000000"/>
                    </a:solidFill>
                  </a:tcPr>
                </a:tc>
                <a:tc>
                  <a:txBody>
                    <a:bodyPr/>
                    <a:lstStyle/>
                    <a:p>
                      <a:r>
                        <a:rPr sz="1275" b="1">
                          <a:solidFill>
                            <a:srgbClr val="FFFFFF"/>
                          </a:solidFill>
                        </a:rPr>
                        <a:t>Learner action</a:t>
                      </a:r>
                    </a:p>
                  </a:txBody>
                  <a:tcPr marL="91440" marR="91440" marT="45720" marB="45720">
                    <a:solidFill>
                      <a:srgbClr val="000000"/>
                    </a:solidFill>
                  </a:tcPr>
                </a:tc>
              </a:tr>
              <a:tr h="685800">
                <a:tc>
                  <a:txBody>
                    <a:bodyPr/>
                    <a:lstStyle/>
                    <a:p>
                      <a:r>
                        <a:rPr sz="1275" b="1"/>
                        <a:t>0:00–0:45</a:t>
                      </a:r>
                    </a:p>
                  </a:txBody>
                  <a:tcPr marL="91440" marR="91440" marT="45720" marB="45720">
                    <a:solidFill>
                      <a:srgbClr val="F1F2F4"/>
                    </a:solidFill>
                  </a:tcPr>
                </a:tc>
                <a:tc>
                  <a:txBody>
                    <a:bodyPr/>
                    <a:lstStyle/>
                    <a:p>
                      <a:r>
                        <a:rPr sz="1275"/>
                        <a:t>How can one neuron classify?</a:t>
                      </a:r>
                    </a:p>
                  </a:txBody>
                  <a:tcPr marL="91440" marR="91440" marT="45720" marB="45720"/>
                </a:tc>
                <a:tc>
                  <a:txBody>
                    <a:bodyPr/>
                    <a:lstStyle/>
                    <a:p>
                      <a:r>
                        <a:rPr sz="1275"/>
                        <a:t>Trace a complete forward pass</a:t>
                      </a:r>
                    </a:p>
                  </a:txBody>
                  <a:tcPr marL="91440" marR="91440" marT="45720" marB="45720"/>
                </a:tc>
              </a:tr>
              <a:tr h="685800">
                <a:tc>
                  <a:txBody>
                    <a:bodyPr/>
                    <a:lstStyle/>
                    <a:p>
                      <a:r>
                        <a:rPr sz="1275" b="1"/>
                        <a:t>0:45–1:20</a:t>
                      </a:r>
                    </a:p>
                  </a:txBody>
                  <a:tcPr marL="91440" marR="91440" marT="45720" marB="45720">
                    <a:solidFill>
                      <a:srgbClr val="F1F2F4"/>
                    </a:solidFill>
                  </a:tcPr>
                </a:tc>
                <a:tc>
                  <a:txBody>
                    <a:bodyPr/>
                    <a:lstStyle/>
                    <a:p>
                      <a:r>
                        <a:rPr sz="1275"/>
                        <a:t>Why does the derivative matter?</a:t>
                      </a:r>
                    </a:p>
                  </a:txBody>
                  <a:tcPr marL="91440" marR="91440" marT="45720" marB="45720"/>
                </a:tc>
                <a:tc>
                  <a:txBody>
                    <a:bodyPr/>
                    <a:lstStyle/>
                    <a:p>
                      <a:r>
                        <a:rPr sz="1275"/>
                        <a:t>Navigate one loss curve</a:t>
                      </a:r>
                    </a:p>
                  </a:txBody>
                  <a:tcPr marL="91440" marR="91440" marT="45720" marB="45720"/>
                </a:tc>
              </a:tr>
              <a:tr h="685800">
                <a:tc>
                  <a:txBody>
                    <a:bodyPr/>
                    <a:lstStyle/>
                    <a:p>
                      <a:r>
                        <a:rPr sz="1275" b="1"/>
                        <a:t>1:30–2:00</a:t>
                      </a:r>
                    </a:p>
                  </a:txBody>
                  <a:tcPr marL="91440" marR="91440" marT="45720" marB="45720">
                    <a:solidFill>
                      <a:srgbClr val="F1F2F4"/>
                    </a:solidFill>
                  </a:tcPr>
                </a:tc>
                <a:tc>
                  <a:txBody>
                    <a:bodyPr/>
                    <a:lstStyle/>
                    <a:p>
                      <a:r>
                        <a:rPr sz="1275"/>
                        <a:t>Can ordinary Python reproduce it?</a:t>
                      </a:r>
                    </a:p>
                  </a:txBody>
                  <a:tcPr marL="91440" marR="91440" marT="45720" marB="45720"/>
                </a:tc>
                <a:tc>
                  <a:txBody>
                    <a:bodyPr/>
                    <a:lstStyle/>
                    <a:p>
                      <a:r>
                        <a:rPr sz="1275"/>
                        <a:t>Implement and check one update</a:t>
                      </a:r>
                    </a:p>
                  </a:txBody>
                  <a:tcPr marL="91440" marR="91440" marT="45720" marB="45720"/>
                </a:tc>
              </a:tr>
              <a:tr h="685800">
                <a:tc>
                  <a:txBody>
                    <a:bodyPr/>
                    <a:lstStyle/>
                    <a:p>
                      <a:r>
                        <a:rPr sz="1275" b="1"/>
                        <a:t>2:00–2:25</a:t>
                      </a:r>
                    </a:p>
                  </a:txBody>
                  <a:tcPr marL="91440" marR="91440" marT="45720" marB="45720">
                    <a:solidFill>
                      <a:srgbClr val="F1F2F4"/>
                    </a:solidFill>
                  </a:tcPr>
                </a:tc>
                <a:tc>
                  <a:txBody>
                    <a:bodyPr/>
                    <a:lstStyle/>
                    <a:p>
                      <a:r>
                        <a:rPr sz="1275"/>
                        <a:t>What changes when we scale?</a:t>
                      </a:r>
                    </a:p>
                  </a:txBody>
                  <a:tcPr marL="91440" marR="91440" marT="45720" marB="45720"/>
                </a:tc>
                <a:tc>
                  <a:txBody>
                    <a:bodyPr/>
                    <a:lstStyle/>
                    <a:p>
                      <a:r>
                        <a:rPr sz="1275"/>
                        <a:t>Debug batches and multiclass shapes</a:t>
                      </a:r>
                    </a:p>
                  </a:txBody>
                  <a:tcPr marL="91440" marR="91440" marT="45720" marB="45720"/>
                </a:tc>
              </a:tr>
              <a:tr h="685800">
                <a:tc>
                  <a:txBody>
                    <a:bodyPr/>
                    <a:lstStyle/>
                    <a:p>
                      <a:r>
                        <a:rPr sz="1275" b="1"/>
                        <a:t>2:35–3:00</a:t>
                      </a:r>
                    </a:p>
                  </a:txBody>
                  <a:tcPr marL="91440" marR="91440" marT="45720" marB="45720">
                    <a:solidFill>
                      <a:srgbClr val="F1F2F4"/>
                    </a:solidFill>
                  </a:tcPr>
                </a:tc>
                <a:tc>
                  <a:txBody>
                    <a:bodyPr/>
                    <a:lstStyle/>
                    <a:p>
                      <a:r>
                        <a:rPr sz="1275"/>
                        <a:t>How does classification become language?</a:t>
                      </a:r>
                    </a:p>
                  </a:txBody>
                  <a:tcPr marL="91440" marR="91440" marT="45720" marB="45720"/>
                </a:tc>
                <a:tc>
                  <a:txBody>
                    <a:bodyPr/>
                    <a:lstStyle/>
                    <a:p>
                      <a:r>
                        <a:rPr sz="1275"/>
                        <a:t>Build an n-gram and expose its limit</a:t>
                      </a:r>
                    </a:p>
                  </a:txBody>
                  <a:tcPr marL="91440" marR="91440" marT="45720" marB="45720"/>
                </a:tc>
              </a:tr>
            </a:tbl>
          </a:graphicData>
        </a:graphic>
      </p:graphicFrame>
    </p:spTree>
    <p:extLst>
      <p:ext uri="{BB962C8B-B14F-4D97-AF65-F5344CB8AC3E}">
        <p14:creationId xmlns:p14="http://schemas.microsoft.com/office/powerpoint/2010/main" val="114496654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12CBA80-6DBD-4367-8A25-D721689D8D8C}"/>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COLD CLASSIFICATION</a:t>
            </a:r>
          </a:p>
        </p:txBody>
      </p:sp>
      <p:sp>
        <p:nvSpPr>
          <p:cNvPr id="2" name="">
            <a:extLst xmlns:a="http://schemas.openxmlformats.org/drawingml/2006/main">
              <a:ext uri="{FF2B5EF4-FFF2-40B4-BE49-F238E27FC236}">
                <a16:creationId xmlns:a16="http://schemas.microsoft.com/office/drawing/2014/main" id="{0CE7630A-2A60-46EA-9F20-C07EAFE9789D}"/>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Should this ticket go to security?</a:t>
            </a:r>
          </a:p>
        </p:txBody>
      </p:sp>
      <p:sp>
        <p:nvSpPr>
          <p:cNvPr id="3" name="">
            <a:extLst xmlns:a="http://schemas.openxmlformats.org/drawingml/2006/main">
              <a:ext uri="{FF2B5EF4-FFF2-40B4-BE49-F238E27FC236}">
                <a16:creationId xmlns:a16="http://schemas.microsoft.com/office/drawing/2014/main" id="{497C336E-3576-48E0-89C1-5DBEFC5245B2}"/>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01  DECIDE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EAFE4EBE-0788-4424-84BA-DD8191AFF632}"/>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453648A9-B1FB-4496-AAE7-FB44B6BA8F36}"/>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20DCD8E5-FA25-4E60-A5B9-9E9963AF761E}"/>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C9BFDEC5-E224-4775-A44C-B63F9BDF9BE9}"/>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DF722253-96AB-474A-8DFE-D8D11C0952E7}"/>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5DB2F88F-3BA4-4541-9649-9598C990012F}"/>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746CD8F9-E9AE-439D-AA74-F1472E694DA7}"/>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5</a:t>
            </a:r>
          </a:p>
        </p:txBody>
      </p:sp>
      <p:sp>
        <p:nvSpPr>
          <p:cNvPr id="11" name="">
            <a:extLst xmlns:a="http://schemas.openxmlformats.org/drawingml/2006/main">
              <a:ext uri="{FF2B5EF4-FFF2-40B4-BE49-F238E27FC236}">
                <a16:creationId xmlns:a16="http://schemas.microsoft.com/office/drawing/2014/main" id="{6C0372D1-8214-40A0-AFB7-30CF83E16CAC}"/>
              </a:ext>
            </a:extLst>
          </p:cNvPr>
          <p:cNvSpPr>
            <a:spLocks xmlns:a="http://schemas.openxmlformats.org/drawingml/2006/main" noGrp="1"/>
          </p:cNvSpPr>
          <p:nvPr/>
        </p:nvSpPr>
        <p:spPr>
          <a:xfrm xmlns:a="http://schemas.openxmlformats.org/drawingml/2006/main">
            <a:off x="914400" y="2266950"/>
            <a:ext cx="10363200" cy="1295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400" b="1" i="0">
                <a:solidFill>
                  <a:srgbClr val="000000"/>
                </a:solidFill>
                <a:latin typeface="Helvetica Neue"/>
                <a:ea typeface="Helvetica Neue"/>
                <a:cs typeface="Helvetica Neue"/>
              </a:defRPr>
            </a:pPr>
            <a:r>
              <a:rPr sz="2400" b="1" i="0">
                <a:solidFill>
                  <a:srgbClr val="000000"/>
                </a:solidFill>
                <a:latin typeface="Helvetica Neue"/>
                <a:ea typeface="Helvetica Neue"/>
                <a:cs typeface="Helvetica Neue"/>
              </a:rPr>
              <a:t>“A contractor pasted an API key into a public issue and attempted to change repository permissions.”</a:t>
            </a:r>
          </a:p>
        </p:txBody>
      </p:sp>
      <p:sp>
        <p:nvSpPr>
          <p:cNvPr id="12" name="">
            <a:extLst xmlns:a="http://schemas.openxmlformats.org/drawingml/2006/main">
              <a:ext uri="{FF2B5EF4-FFF2-40B4-BE49-F238E27FC236}">
                <a16:creationId xmlns:a16="http://schemas.microsoft.com/office/drawing/2014/main" id="{B82264CD-8586-4693-972A-887B662F7EFE}"/>
              </a:ext>
            </a:extLst>
          </p:cNvPr>
          <p:cNvSpPr>
            <a:spLocks xmlns:a="http://schemas.openxmlformats.org/drawingml/2006/main" noGrp="1"/>
          </p:cNvSpPr>
          <p:nvPr/>
        </p:nvSpPr>
        <p:spPr>
          <a:xfrm xmlns:a="http://schemas.openxmlformats.org/drawingml/2006/main">
            <a:off x="914400" y="4095750"/>
            <a:ext cx="103632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025" b="1" i="0">
                <a:solidFill>
                  <a:srgbClr val="3D8DFF"/>
                </a:solidFill>
                <a:latin typeface="Helvetica Neue"/>
                <a:ea typeface="Helvetica Neue"/>
                <a:cs typeface="Helvetica Neue"/>
              </a:defRPr>
            </a:pPr>
            <a:r>
              <a:rPr sz="2025" b="1" i="0">
                <a:solidFill>
                  <a:srgbClr val="3D8DFF"/>
                </a:solidFill>
                <a:latin typeface="Helvetica Neue"/>
                <a:ea typeface="Helvetica Neue"/>
                <a:cs typeface="Helvetica Neue"/>
              </a:rPr>
              <a:t>Should BugBoard route this ticket to security?</a:t>
            </a:r>
          </a:p>
        </p:txBody>
      </p:sp>
      <p:sp>
        <p:nvSpPr>
          <p:cNvPr id="13" name="">
            <a:extLst xmlns:a="http://schemas.openxmlformats.org/drawingml/2006/main">
              <a:ext uri="{FF2B5EF4-FFF2-40B4-BE49-F238E27FC236}">
                <a16:creationId xmlns:a16="http://schemas.microsoft.com/office/drawing/2014/main" id="{61F720D7-0A40-4BCA-9B44-C26A8D0B2328}"/>
              </a:ext>
            </a:extLst>
          </p:cNvPr>
          <p:cNvSpPr>
            <a:spLocks xmlns:a="http://schemas.openxmlformats.org/drawingml/2006/main" noGrp="1"/>
          </p:cNvSpPr>
          <p:nvPr/>
        </p:nvSpPr>
        <p:spPr>
          <a:xfrm xmlns:a="http://schemas.openxmlformats.org/drawingml/2006/main">
            <a:off x="1581150" y="5010150"/>
            <a:ext cx="9029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650" b="1" i="0">
                <a:solidFill>
                  <a:srgbClr val="000000"/>
                </a:solidFill>
                <a:latin typeface="Helvetica Neue"/>
                <a:ea typeface="Helvetica Neue"/>
                <a:cs typeface="Helvetica Neue"/>
              </a:defRPr>
            </a:pPr>
            <a:r>
              <a:rPr sz="1650" b="1" i="0">
                <a:solidFill>
                  <a:srgbClr val="000000"/>
                </a:solidFill>
                <a:latin typeface="Helvetica Neue"/>
                <a:ea typeface="Helvetica Neue"/>
                <a:cs typeface="Helvetica Neue"/>
              </a:rPr>
              <a:t>Commit first: YES / NO / NOT ENOUGH INFORMATION</a:t>
            </a:r>
          </a:p>
        </p:txBody>
      </p:sp>
    </p:spTree>
    <p:extLst>
      <p:ext uri="{BB962C8B-B14F-4D97-AF65-F5344CB8AC3E}">
        <p14:creationId xmlns:p14="http://schemas.microsoft.com/office/powerpoint/2010/main" val="81512122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DA7EFB3-9D94-457D-AAD0-79FCBCCF2F2E}"/>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INPUTS ARE MEASUREMENTS</a:t>
            </a:r>
          </a:p>
        </p:txBody>
      </p:sp>
      <p:sp>
        <p:nvSpPr>
          <p:cNvPr id="2" name="">
            <a:extLst xmlns:a="http://schemas.openxmlformats.org/drawingml/2006/main">
              <a:ext uri="{FF2B5EF4-FFF2-40B4-BE49-F238E27FC236}">
                <a16:creationId xmlns:a16="http://schemas.microsoft.com/office/drawing/2014/main" id="{F5377080-6E32-41FA-A0B8-C0B9965F2E7D}"/>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Features make the decision inspectable</a:t>
            </a:r>
          </a:p>
        </p:txBody>
      </p:sp>
      <p:sp>
        <p:nvSpPr>
          <p:cNvPr id="3" name="">
            <a:extLst xmlns:a="http://schemas.openxmlformats.org/drawingml/2006/main">
              <a:ext uri="{FF2B5EF4-FFF2-40B4-BE49-F238E27FC236}">
                <a16:creationId xmlns:a16="http://schemas.microsoft.com/office/drawing/2014/main" id="{96ACFEC7-2A19-4863-87C7-98C2D7358F75}"/>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01  DECIDE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F1A3A0DA-BA3C-4C04-AC4D-35A8C68B0E71}"/>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85DC7699-95B1-4C9E-956A-3D2F45B9EA15}"/>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E2C845B0-98D7-4D17-8D10-B1B286BB12CE}"/>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668A469D-E7CA-48BB-8713-0271EF26F43C}"/>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9CDB646F-1CC4-478E-B68E-8AAAECBECC26}"/>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44FA5C58-B0CD-4AC7-A9E7-B0F882EFF476}"/>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BEAAED7F-5334-4E6B-8982-6FEA94EFC864}"/>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6</a:t>
            </a:r>
          </a:p>
        </p:txBody>
      </p:sp>
      <p:sp>
        <p:nvSpPr>
          <p:cNvPr id="11" name="">
            <a:extLst xmlns:a="http://schemas.openxmlformats.org/drawingml/2006/main">
              <a:ext uri="{FF2B5EF4-FFF2-40B4-BE49-F238E27FC236}">
                <a16:creationId xmlns:a16="http://schemas.microsoft.com/office/drawing/2014/main" id="{CC384E9A-6578-447F-9831-8158CBCED13F}"/>
              </a:ext>
            </a:extLst>
          </p:cNvPr>
          <p:cNvSpPr>
            <a:spLocks xmlns:a="http://schemas.openxmlformats.org/drawingml/2006/main" noGrp="1"/>
          </p:cNvSpPr>
          <p:nvPr/>
        </p:nvSpPr>
        <p:spPr>
          <a:xfrm xmlns:a="http://schemas.openxmlformats.org/drawingml/2006/main">
            <a:off x="685800" y="2247900"/>
            <a:ext cx="3390900" cy="381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F599774-C736-45E0-AD17-9513BE42C24B}"/>
              </a:ext>
            </a:extLst>
          </p:cNvPr>
          <p:cNvSpPr>
            <a:spLocks xmlns:a="http://schemas.openxmlformats.org/drawingml/2006/main" noGrp="1"/>
          </p:cNvSpPr>
          <p:nvPr/>
        </p:nvSpPr>
        <p:spPr>
          <a:xfrm xmlns:a="http://schemas.openxmlformats.org/drawingml/2006/main">
            <a:off x="6858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x₁ · credentials</a:t>
            </a:r>
          </a:p>
        </p:txBody>
      </p:sp>
      <p:sp>
        <p:nvSpPr>
          <p:cNvPr id="13" name="">
            <a:extLst xmlns:a="http://schemas.openxmlformats.org/drawingml/2006/main">
              <a:ext uri="{FF2B5EF4-FFF2-40B4-BE49-F238E27FC236}">
                <a16:creationId xmlns:a16="http://schemas.microsoft.com/office/drawing/2014/main" id="{9BB0B81D-21BD-4D69-A348-43982D648A9B}"/>
              </a:ext>
            </a:extLst>
          </p:cNvPr>
          <p:cNvSpPr>
            <a:spLocks xmlns:a="http://schemas.openxmlformats.org/drawingml/2006/main" noGrp="1"/>
          </p:cNvSpPr>
          <p:nvPr/>
        </p:nvSpPr>
        <p:spPr>
          <a:xfrm xmlns:a="http://schemas.openxmlformats.org/drawingml/2006/main">
            <a:off x="6858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1 when the ticket mentions a key, secret, password, or credential.</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0 otherwise.</a:t>
            </a:r>
          </a:p>
        </p:txBody>
      </p:sp>
      <p:sp>
        <p:nvSpPr>
          <p:cNvPr id="14" name="">
            <a:extLst xmlns:a="http://schemas.openxmlformats.org/drawingml/2006/main">
              <a:ext uri="{FF2B5EF4-FFF2-40B4-BE49-F238E27FC236}">
                <a16:creationId xmlns:a16="http://schemas.microsoft.com/office/drawing/2014/main" id="{EEF6888B-52D1-4CEF-B81E-19F00A18491C}"/>
              </a:ext>
            </a:extLst>
          </p:cNvPr>
          <p:cNvSpPr>
            <a:spLocks xmlns:a="http://schemas.openxmlformats.org/drawingml/2006/main" noGrp="1"/>
          </p:cNvSpPr>
          <p:nvPr/>
        </p:nvSpPr>
        <p:spPr>
          <a:xfrm xmlns:a="http://schemas.openxmlformats.org/drawingml/2006/main">
            <a:off x="440055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58FCDD0-F28F-4D9E-8C62-8E8688FBAF8A}"/>
              </a:ext>
            </a:extLst>
          </p:cNvPr>
          <p:cNvSpPr>
            <a:spLocks xmlns:a="http://schemas.openxmlformats.org/drawingml/2006/main" noGrp="1"/>
          </p:cNvSpPr>
          <p:nvPr/>
        </p:nvSpPr>
        <p:spPr>
          <a:xfrm xmlns:a="http://schemas.openxmlformats.org/drawingml/2006/main">
            <a:off x="440055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x₂ · unauthorized action</a:t>
            </a:r>
          </a:p>
        </p:txBody>
      </p:sp>
      <p:sp>
        <p:nvSpPr>
          <p:cNvPr id="16" name="">
            <a:extLst xmlns:a="http://schemas.openxmlformats.org/drawingml/2006/main">
              <a:ext uri="{FF2B5EF4-FFF2-40B4-BE49-F238E27FC236}">
                <a16:creationId xmlns:a16="http://schemas.microsoft.com/office/drawing/2014/main" id="{6673CD06-84F2-4D63-AE62-B0E97EDD26A3}"/>
              </a:ext>
            </a:extLst>
          </p:cNvPr>
          <p:cNvSpPr>
            <a:spLocks xmlns:a="http://schemas.openxmlformats.org/drawingml/2006/main" noGrp="1"/>
          </p:cNvSpPr>
          <p:nvPr/>
        </p:nvSpPr>
        <p:spPr>
          <a:xfrm xmlns:a="http://schemas.openxmlformats.org/drawingml/2006/main">
            <a:off x="440055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1 when the ticket describes an unapproved permission or account change.</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0 otherwise.</a:t>
            </a:r>
          </a:p>
        </p:txBody>
      </p:sp>
      <p:sp>
        <p:nvSpPr>
          <p:cNvPr id="17" name="">
            <a:extLst xmlns:a="http://schemas.openxmlformats.org/drawingml/2006/main">
              <a:ext uri="{FF2B5EF4-FFF2-40B4-BE49-F238E27FC236}">
                <a16:creationId xmlns:a16="http://schemas.microsoft.com/office/drawing/2014/main" id="{115AC55B-FE4F-4839-8197-6BEFC9CD3F51}"/>
              </a:ext>
            </a:extLst>
          </p:cNvPr>
          <p:cNvSpPr>
            <a:spLocks xmlns:a="http://schemas.openxmlformats.org/drawingml/2006/main" noGrp="1"/>
          </p:cNvSpPr>
          <p:nvPr/>
        </p:nvSpPr>
        <p:spPr>
          <a:xfrm xmlns:a="http://schemas.openxmlformats.org/drawingml/2006/main">
            <a:off x="81153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C3492B8-D3B3-436A-BA51-6D2DF4B91BC1}"/>
              </a:ext>
            </a:extLst>
          </p:cNvPr>
          <p:cNvSpPr>
            <a:spLocks xmlns:a="http://schemas.openxmlformats.org/drawingml/2006/main" noGrp="1"/>
          </p:cNvSpPr>
          <p:nvPr/>
        </p:nvSpPr>
        <p:spPr>
          <a:xfrm xmlns:a="http://schemas.openxmlformats.org/drawingml/2006/main">
            <a:off x="81153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y · security label</a:t>
            </a:r>
          </a:p>
        </p:txBody>
      </p:sp>
      <p:sp>
        <p:nvSpPr>
          <p:cNvPr id="19" name="">
            <a:extLst xmlns:a="http://schemas.openxmlformats.org/drawingml/2006/main">
              <a:ext uri="{FF2B5EF4-FFF2-40B4-BE49-F238E27FC236}">
                <a16:creationId xmlns:a16="http://schemas.microsoft.com/office/drawing/2014/main" id="{932D4EAF-EEF3-4C05-8221-6BAE1C314808}"/>
              </a:ext>
            </a:extLst>
          </p:cNvPr>
          <p:cNvSpPr>
            <a:spLocks xmlns:a="http://schemas.openxmlformats.org/drawingml/2006/main" noGrp="1"/>
          </p:cNvSpPr>
          <p:nvPr/>
        </p:nvSpPr>
        <p:spPr>
          <a:xfrm xmlns:a="http://schemas.openxmlformats.org/drawingml/2006/main">
            <a:off x="81153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1 when the reviewed training label says security routing is correct.</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0 otherwise.</a:t>
            </a:r>
          </a:p>
        </p:txBody>
      </p:sp>
    </p:spTree>
    <p:extLst>
      <p:ext uri="{BB962C8B-B14F-4D97-AF65-F5344CB8AC3E}">
        <p14:creationId xmlns:p14="http://schemas.microsoft.com/office/powerpoint/2010/main" val="77428779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5571DBA-43DC-431E-8929-12F86B79CDE8}"/>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ONE COMPUTATIONAL UNIT</a:t>
            </a:r>
          </a:p>
        </p:txBody>
      </p:sp>
      <p:sp>
        <p:nvSpPr>
          <p:cNvPr id="2" name="">
            <a:extLst xmlns:a="http://schemas.openxmlformats.org/drawingml/2006/main">
              <a:ext uri="{FF2B5EF4-FFF2-40B4-BE49-F238E27FC236}">
                <a16:creationId xmlns:a16="http://schemas.microsoft.com/office/drawing/2014/main" id="{CD8BBD39-DD03-489E-9B0E-0E6C851B2476}"/>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A neuron turns evidence into a score</a:t>
            </a:r>
          </a:p>
        </p:txBody>
      </p:sp>
      <p:sp>
        <p:nvSpPr>
          <p:cNvPr id="3" name="">
            <a:extLst xmlns:a="http://schemas.openxmlformats.org/drawingml/2006/main">
              <a:ext uri="{FF2B5EF4-FFF2-40B4-BE49-F238E27FC236}">
                <a16:creationId xmlns:a16="http://schemas.microsoft.com/office/drawing/2014/main" id="{BBC71D6B-A4FD-49F7-9ECF-F36DFA5EDCB4}"/>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7F436745-3B3F-49D3-B5A1-D6B9DDEF3170}"/>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02  PREDICT</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B5C454B9-B278-43A3-88AD-9851A8988195}"/>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B8A3DC7C-CDBA-4C46-AB6C-8A3F3D948925}"/>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C2FA4C7E-8A40-4602-A6D2-52F541BD2ACE}"/>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3B5F24AD-0A4F-4293-A8E8-2988C4FDE5CA}"/>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2A5F53B6-60F3-4E81-BBB0-FB57CB4D5751}"/>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9788F213-5F9D-4D70-A78E-FE9FB441F20C}"/>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7</a:t>
            </a:r>
          </a:p>
        </p:txBody>
      </p:sp>
      <p:sp>
        <p:nvSpPr>
          <p:cNvPr id="11" name="">
            <a:extLst xmlns:a="http://schemas.openxmlformats.org/drawingml/2006/main">
              <a:ext uri="{FF2B5EF4-FFF2-40B4-BE49-F238E27FC236}">
                <a16:creationId xmlns:a16="http://schemas.microsoft.com/office/drawing/2014/main" id="{4F7640F5-5B22-421C-9660-52AEE0BD56A5}"/>
              </a:ext>
            </a:extLst>
          </p:cNvPr>
          <p:cNvSpPr>
            <a:spLocks xmlns:a="http://schemas.openxmlformats.org/drawingml/2006/main" noGrp="1"/>
          </p:cNvSpPr>
          <p:nvPr/>
        </p:nvSpPr>
        <p:spPr>
          <a:xfrm xmlns:a="http://schemas.openxmlformats.org/drawingml/2006/main">
            <a:off x="2857500" y="3295650"/>
            <a:ext cx="762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850" b="1" i="0">
                <a:solidFill>
                  <a:srgbClr val="C7CBD1"/>
                </a:solidFill>
                <a:latin typeface="Helvetica Neue"/>
                <a:ea typeface="Helvetica Neue"/>
                <a:cs typeface="Helvetica Neue"/>
              </a:defRPr>
            </a:pPr>
            <a:r>
              <a:rPr sz="2850" b="1" i="0">
                <a:solidFill>
                  <a:srgbClr val="C7CBD1"/>
                </a:solidFill>
                <a:latin typeface="Helvetica Neue"/>
                <a:ea typeface="Helvetica Neue"/>
                <a:cs typeface="Helvetica Neue"/>
              </a:rPr>
              <a:t>→</a:t>
            </a:r>
          </a:p>
        </p:txBody>
      </p:sp>
      <p:sp>
        <p:nvSpPr>
          <p:cNvPr id="12" name="">
            <a:extLst xmlns:a="http://schemas.openxmlformats.org/drawingml/2006/main">
              <a:ext uri="{FF2B5EF4-FFF2-40B4-BE49-F238E27FC236}">
                <a16:creationId xmlns:a16="http://schemas.microsoft.com/office/drawing/2014/main" id="{9F85CB98-9C3D-4254-B855-F4BC0CAA2A19}"/>
              </a:ext>
            </a:extLst>
          </p:cNvPr>
          <p:cNvSpPr>
            <a:spLocks xmlns:a="http://schemas.openxmlformats.org/drawingml/2006/main" noGrp="1"/>
          </p:cNvSpPr>
          <p:nvPr/>
        </p:nvSpPr>
        <p:spPr>
          <a:xfrm xmlns:a="http://schemas.openxmlformats.org/drawingml/2006/main">
            <a:off x="6286500" y="3295650"/>
            <a:ext cx="762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850" b="1" i="0">
                <a:solidFill>
                  <a:srgbClr val="C7CBD1"/>
                </a:solidFill>
                <a:latin typeface="Helvetica Neue"/>
                <a:ea typeface="Helvetica Neue"/>
                <a:cs typeface="Helvetica Neue"/>
              </a:defRPr>
            </a:pPr>
            <a:r>
              <a:rPr sz="2850" b="1" i="0">
                <a:solidFill>
                  <a:srgbClr val="C7CBD1"/>
                </a:solidFill>
                <a:latin typeface="Helvetica Neue"/>
                <a:ea typeface="Helvetica Neue"/>
                <a:cs typeface="Helvetica Neue"/>
              </a:rPr>
              <a:t>→</a:t>
            </a:r>
          </a:p>
        </p:txBody>
      </p:sp>
      <p:sp>
        <p:nvSpPr>
          <p:cNvPr id="13" name="">
            <a:extLst xmlns:a="http://schemas.openxmlformats.org/drawingml/2006/main">
              <a:ext uri="{FF2B5EF4-FFF2-40B4-BE49-F238E27FC236}">
                <a16:creationId xmlns:a16="http://schemas.microsoft.com/office/drawing/2014/main" id="{EDA8AE77-A1D9-4629-90DD-2D6E899D96F9}"/>
              </a:ext>
            </a:extLst>
          </p:cNvPr>
          <p:cNvSpPr>
            <a:spLocks xmlns:a="http://schemas.openxmlformats.org/drawingml/2006/main" noGrp="1"/>
          </p:cNvSpPr>
          <p:nvPr/>
        </p:nvSpPr>
        <p:spPr>
          <a:xfrm xmlns:a="http://schemas.openxmlformats.org/drawingml/2006/main">
            <a:off x="857250" y="2590800"/>
            <a:ext cx="200025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76200" tIns="114300" rIns="76200" bIns="114300" anchor="ctr"/>
          <a:lstStyle xmlns:a="http://schemas.openxmlformats.org/drawingml/2006/main"/>
          <a:p xmlns:a="http://schemas.openxmlformats.org/drawingml/2006/main">
            <a:pPr algn="ctr">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INPUTS</a:t>
            </a:r>
          </a:p>
          <a:p xmlns:a="http://schemas.openxmlformats.org/drawingml/2006/main">
            <a:r>
              <a:t/>
            </a:r>
          </a:p>
          <a:p xmlns:a="http://schemas.openxmlformats.org/drawingml/2006/main">
            <a:pPr algn="ctr">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x₁ credentials</a:t>
            </a:r>
          </a:p>
          <a:p xmlns:a="http://schemas.openxmlformats.org/drawingml/2006/main">
            <a:pPr algn="ctr">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x₂ unauthorized action</a:t>
            </a:r>
          </a:p>
        </p:txBody>
      </p:sp>
      <p:sp>
        <p:nvSpPr>
          <p:cNvPr id="14" name="">
            <a:extLst xmlns:a="http://schemas.openxmlformats.org/drawingml/2006/main">
              <a:ext uri="{FF2B5EF4-FFF2-40B4-BE49-F238E27FC236}">
                <a16:creationId xmlns:a16="http://schemas.microsoft.com/office/drawing/2014/main" id="{26C4B52B-0B16-4EC3-BA35-82084C762837}"/>
              </a:ext>
            </a:extLst>
          </p:cNvPr>
          <p:cNvSpPr>
            <a:spLocks xmlns:a="http://schemas.openxmlformats.org/drawingml/2006/main" noGrp="1"/>
          </p:cNvSpPr>
          <p:nvPr/>
        </p:nvSpPr>
        <p:spPr>
          <a:xfrm xmlns:a="http://schemas.openxmlformats.org/drawingml/2006/main">
            <a:off x="3619500" y="2381250"/>
            <a:ext cx="2667000" cy="2228850"/>
          </a:xfrm>
          <a:prstGeom xmlns:a="http://schemas.openxmlformats.org/drawingml/2006/main" prst="ellipse">
            <a:avLst/>
          </a:prstGeom>
          <a:solidFill xmlns:a="http://schemas.openxmlformats.org/drawingml/2006/main">
            <a:srgbClr val="EAF2FF"/>
          </a:solidFill>
          <a:ln xmlns:a="http://schemas.openxmlformats.org/drawingml/2006/main" w="28575">
            <a:solidFill>
              <a:srgbClr val="3D8DFF"/>
            </a:solidFill>
            <a:prstDash val="solid"/>
          </a:ln>
        </p:spPr>
        <p:txBody>
          <a:bodyPr xmlns:a="http://schemas.openxmlformats.org/drawingml/2006/main" lIns="133350" tIns="171450" rIns="133350" bIns="171450" anchor="ctr"/>
          <a:lstStyle xmlns:a="http://schemas.openxmlformats.org/drawingml/2006/main"/>
          <a:p xmlns:a="http://schemas.openxmlformats.org/drawingml/2006/main">
            <a:pPr algn="ctr">
              <a:defRPr sz="1650" b="1">
                <a:solidFill>
                  <a:srgbClr val="000000"/>
                </a:solidFill>
                <a:latin typeface="Helvetica Neue"/>
                <a:ea typeface="Helvetica Neue"/>
                <a:cs typeface="Helvetica Neue"/>
              </a:defRPr>
            </a:pPr>
            <a:r>
              <a:rPr sz="1650" b="1">
                <a:solidFill>
                  <a:srgbClr val="000000"/>
                </a:solidFill>
                <a:latin typeface="Helvetica Neue"/>
                <a:ea typeface="Helvetica Neue"/>
                <a:cs typeface="Helvetica Neue"/>
              </a:rPr>
              <a:t>ONE NEURON</a:t>
            </a:r>
          </a:p>
          <a:p xmlns:a="http://schemas.openxmlformats.org/drawingml/2006/main">
            <a:r>
              <a:t/>
            </a:r>
          </a:p>
          <a:p xmlns:a="http://schemas.openxmlformats.org/drawingml/2006/main">
            <a:pPr algn="ctr">
              <a:defRPr sz="1650" b="1">
                <a:solidFill>
                  <a:srgbClr val="000000"/>
                </a:solidFill>
                <a:latin typeface="Helvetica Neue"/>
                <a:ea typeface="Helvetica Neue"/>
                <a:cs typeface="Helvetica Neue"/>
              </a:defRPr>
            </a:pPr>
            <a:r>
              <a:rPr sz="1650" b="1">
                <a:solidFill>
                  <a:srgbClr val="000000"/>
                </a:solidFill>
                <a:latin typeface="Helvetica Neue"/>
                <a:ea typeface="Helvetica Neue"/>
                <a:cs typeface="Helvetica Neue"/>
              </a:rPr>
              <a:t>z = w₁x₁ + w₂x₂ + b</a:t>
            </a:r>
          </a:p>
          <a:p xmlns:a="http://schemas.openxmlformats.org/drawingml/2006/main">
            <a:pPr algn="ctr">
              <a:defRPr sz="1650" b="1">
                <a:solidFill>
                  <a:srgbClr val="000000"/>
                </a:solidFill>
                <a:latin typeface="Helvetica Neue"/>
                <a:ea typeface="Helvetica Neue"/>
                <a:cs typeface="Helvetica Neue"/>
              </a:defRPr>
            </a:pPr>
            <a:r>
              <a:rPr sz="1650" b="1">
                <a:solidFill>
                  <a:srgbClr val="000000"/>
                </a:solidFill>
                <a:latin typeface="Helvetica Neue"/>
                <a:ea typeface="Helvetica Neue"/>
                <a:cs typeface="Helvetica Neue"/>
              </a:rPr>
              <a:t>p = sigmoid(z)</a:t>
            </a:r>
          </a:p>
        </p:txBody>
      </p:sp>
      <p:sp>
        <p:nvSpPr>
          <p:cNvPr id="15" name="">
            <a:extLst xmlns:a="http://schemas.openxmlformats.org/drawingml/2006/main">
              <a:ext uri="{FF2B5EF4-FFF2-40B4-BE49-F238E27FC236}">
                <a16:creationId xmlns:a16="http://schemas.microsoft.com/office/drawing/2014/main" id="{5B449343-A077-4259-B95D-8A5A9BFB354D}"/>
              </a:ext>
            </a:extLst>
          </p:cNvPr>
          <p:cNvSpPr>
            <a:spLocks xmlns:a="http://schemas.openxmlformats.org/drawingml/2006/main" noGrp="1"/>
          </p:cNvSpPr>
          <p:nvPr/>
        </p:nvSpPr>
        <p:spPr>
          <a:xfrm xmlns:a="http://schemas.openxmlformats.org/drawingml/2006/main">
            <a:off x="7048500" y="2590800"/>
            <a:ext cx="390525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114300" tIns="114300" rIns="114300" bIns="11430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OUTPUT</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Probability of security routing</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Threshold → product action</a:t>
            </a:r>
          </a:p>
        </p:txBody>
      </p:sp>
      <p:sp>
        <p:nvSpPr>
          <p:cNvPr id="16" name="">
            <a:extLst xmlns:a="http://schemas.openxmlformats.org/drawingml/2006/main">
              <a:ext uri="{FF2B5EF4-FFF2-40B4-BE49-F238E27FC236}">
                <a16:creationId xmlns:a16="http://schemas.microsoft.com/office/drawing/2014/main" id="{0FD881EE-B2CE-4FF9-B268-AC4ED2E32D07}"/>
              </a:ext>
            </a:extLst>
          </p:cNvPr>
          <p:cNvSpPr>
            <a:spLocks xmlns:a="http://schemas.openxmlformats.org/drawingml/2006/main" noGrp="1"/>
          </p:cNvSpPr>
          <p:nvPr/>
        </p:nvSpPr>
        <p:spPr>
          <a:xfrm xmlns:a="http://schemas.openxmlformats.org/drawingml/2006/main">
            <a:off x="1238250" y="5143500"/>
            <a:ext cx="9715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1" i="0">
                <a:solidFill>
                  <a:srgbClr val="000000"/>
                </a:solidFill>
                <a:latin typeface="Helvetica Neue"/>
                <a:ea typeface="Helvetica Neue"/>
                <a:cs typeface="Helvetica Neue"/>
              </a:defRPr>
            </a:pPr>
            <a:r>
              <a:rPr sz="1875" b="1" i="0">
                <a:solidFill>
                  <a:srgbClr val="000000"/>
                </a:solidFill>
                <a:latin typeface="Helvetica Neue"/>
                <a:ea typeface="Helvetica Neue"/>
                <a:cs typeface="Helvetica Neue"/>
              </a:rPr>
              <a:t>The model parameters are the weights and bias. The threshold belongs to the product decision.</a:t>
            </a:r>
          </a:p>
        </p:txBody>
      </p:sp>
    </p:spTree>
    <p:extLst>
      <p:ext uri="{BB962C8B-B14F-4D97-AF65-F5344CB8AC3E}">
        <p14:creationId xmlns:p14="http://schemas.microsoft.com/office/powerpoint/2010/main" val="9176325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DBC8DD6-6382-47EC-B8BF-DA62CD737F71}"/>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FORWARD PASS</a:t>
            </a:r>
          </a:p>
        </p:txBody>
      </p:sp>
      <p:sp>
        <p:nvSpPr>
          <p:cNvPr id="2" name="">
            <a:extLst xmlns:a="http://schemas.openxmlformats.org/drawingml/2006/main">
              <a:ext uri="{FF2B5EF4-FFF2-40B4-BE49-F238E27FC236}">
                <a16:creationId xmlns:a16="http://schemas.microsoft.com/office/drawing/2014/main" id="{EEFFFC3E-0E08-4292-B584-D4C64C26108F}"/>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Every number has one job</a:t>
            </a:r>
          </a:p>
        </p:txBody>
      </p:sp>
      <p:sp>
        <p:nvSpPr>
          <p:cNvPr id="3" name="">
            <a:extLst xmlns:a="http://schemas.openxmlformats.org/drawingml/2006/main">
              <a:ext uri="{FF2B5EF4-FFF2-40B4-BE49-F238E27FC236}">
                <a16:creationId xmlns:a16="http://schemas.microsoft.com/office/drawing/2014/main" id="{B94A07D0-A412-44EB-BECD-6E966AF71F3D}"/>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2F29C126-66DE-4330-8057-7006B067DB3C}"/>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02  PREDICT</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AF9B000A-84D3-4F6F-B662-17D74203799B}"/>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3588EFFF-370A-4DD1-A63D-E036FDDED4FE}"/>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BFC3D791-2D2A-4D16-9165-0FC74BE9A369}"/>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E65A63FB-376D-4F2B-AC8B-E0D3864BBCAA}"/>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BD16AD83-8816-4B01-A742-8E66FB6AF474}"/>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D54FA533-F5D4-4FA5-9BC1-BAB46FF3C0C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8</a:t>
            </a:r>
          </a:p>
        </p:txBody>
      </p:sp>
      <p:graphicFrame>
        <p:nvGraphicFramePr>
          <p:cNvPr id="23" name=""/>
          <p:cNvGraphicFramePr/>
          <p:nvPr/>
        </p:nvGraphicFramePr>
        <p:xfrm>
          <a:off xmlns:a="http://schemas.openxmlformats.org/drawingml/2006/main" x="781050" y="2114550"/>
          <a:ext xmlns:a="http://schemas.openxmlformats.org/drawingml/2006/main" cx="10629900" cy="3714750"/>
        </p:xfrm>
        <a:graphic xmlns:a="http://schemas.openxmlformats.org/drawingml/2006/main">
          <a:graphicData uri="http://schemas.openxmlformats.org/drawingml/2006/table">
            <a:tbl>
              <a:tblPr/>
              <a:tblGrid>
                <a:gridCol w="2095500"/>
                <a:gridCol w="2286000"/>
                <a:gridCol w="6248400"/>
              </a:tblGrid>
              <a:tr h="476250">
                <a:tc>
                  <a:txBody>
                    <a:bodyPr/>
                    <a:lstStyle/>
                    <a:p>
                      <a:r>
                        <a:rPr sz="1275" b="1">
                          <a:solidFill>
                            <a:srgbClr val="FFFFFF"/>
                          </a:solidFill>
                        </a:rPr>
                        <a:t>Quantity</a:t>
                      </a:r>
                    </a:p>
                  </a:txBody>
                  <a:tcPr marL="91440" marR="91440" marT="45720" marB="45720">
                    <a:solidFill>
                      <a:srgbClr val="000000"/>
                    </a:solidFill>
                  </a:tcPr>
                </a:tc>
                <a:tc>
                  <a:txBody>
                    <a:bodyPr/>
                    <a:lstStyle/>
                    <a:p>
                      <a:r>
                        <a:rPr sz="1275" b="1">
                          <a:solidFill>
                            <a:srgbClr val="FFFFFF"/>
                          </a:solidFill>
                        </a:rPr>
                        <a:t>Value</a:t>
                      </a:r>
                    </a:p>
                  </a:txBody>
                  <a:tcPr marL="91440" marR="91440" marT="45720" marB="45720">
                    <a:solidFill>
                      <a:srgbClr val="000000"/>
                    </a:solidFill>
                  </a:tcPr>
                </a:tc>
                <a:tc>
                  <a:txBody>
                    <a:bodyPr/>
                    <a:lstStyle/>
                    <a:p>
                      <a:r>
                        <a:rPr sz="1275" b="1">
                          <a:solidFill>
                            <a:srgbClr val="FFFFFF"/>
                          </a:solidFill>
                        </a:rPr>
                        <a:t>Meaning</a:t>
                      </a:r>
                    </a:p>
                  </a:txBody>
                  <a:tcPr marL="91440" marR="91440" marT="45720" marB="45720">
                    <a:solidFill>
                      <a:srgbClr val="000000"/>
                    </a:solidFill>
                  </a:tcPr>
                </a:tc>
              </a:tr>
              <a:tr h="647700">
                <a:tc>
                  <a:txBody>
                    <a:bodyPr/>
                    <a:lstStyle/>
                    <a:p>
                      <a:r>
                        <a:rPr sz="1275" b="1"/>
                        <a:t>x</a:t>
                      </a:r>
                    </a:p>
                  </a:txBody>
                  <a:tcPr marL="91440" marR="91440" marT="45720" marB="45720">
                    <a:solidFill>
                      <a:srgbClr val="F1F2F4"/>
                    </a:solidFill>
                  </a:tcPr>
                </a:tc>
                <a:tc>
                  <a:txBody>
                    <a:bodyPr/>
                    <a:lstStyle/>
                    <a:p>
                      <a:r>
                        <a:rPr sz="1275"/>
                        <a:t>[1, 0]</a:t>
                      </a:r>
                    </a:p>
                  </a:txBody>
                  <a:tcPr marL="91440" marR="91440" marT="45720" marB="45720"/>
                </a:tc>
                <a:tc>
                  <a:txBody>
                    <a:bodyPr/>
                    <a:lstStyle/>
                    <a:p>
                      <a:r>
                        <a:rPr sz="1275"/>
                        <a:t>Credentials present; unauthorized action absent</a:t>
                      </a:r>
                    </a:p>
                  </a:txBody>
                  <a:tcPr marL="91440" marR="91440" marT="45720" marB="45720"/>
                </a:tc>
              </a:tr>
              <a:tr h="647700">
                <a:tc>
                  <a:txBody>
                    <a:bodyPr/>
                    <a:lstStyle/>
                    <a:p>
                      <a:r>
                        <a:rPr sz="1275" b="1"/>
                        <a:t>w</a:t>
                      </a:r>
                    </a:p>
                  </a:txBody>
                  <a:tcPr marL="91440" marR="91440" marT="45720" marB="45720">
                    <a:solidFill>
                      <a:srgbClr val="F1F2F4"/>
                    </a:solidFill>
                  </a:tcPr>
                </a:tc>
                <a:tc>
                  <a:txBody>
                    <a:bodyPr/>
                    <a:lstStyle/>
                    <a:p>
                      <a:r>
                        <a:rPr sz="1275"/>
                        <a:t>[1.2, 0.7]</a:t>
                      </a:r>
                    </a:p>
                  </a:txBody>
                  <a:tcPr marL="91440" marR="91440" marT="45720" marB="45720"/>
                </a:tc>
                <a:tc>
                  <a:txBody>
                    <a:bodyPr/>
                    <a:lstStyle/>
                    <a:p>
                      <a:r>
                        <a:rPr sz="1275"/>
                        <a:t>How much each feature contributes</a:t>
                      </a:r>
                    </a:p>
                  </a:txBody>
                  <a:tcPr marL="91440" marR="91440" marT="45720" marB="45720"/>
                </a:tc>
              </a:tr>
              <a:tr h="647700">
                <a:tc>
                  <a:txBody>
                    <a:bodyPr/>
                    <a:lstStyle/>
                    <a:p>
                      <a:r>
                        <a:rPr sz="1275" b="1"/>
                        <a:t>b</a:t>
                      </a:r>
                    </a:p>
                  </a:txBody>
                  <a:tcPr marL="91440" marR="91440" marT="45720" marB="45720">
                    <a:solidFill>
                      <a:srgbClr val="F1F2F4"/>
                    </a:solidFill>
                  </a:tcPr>
                </a:tc>
                <a:tc>
                  <a:txBody>
                    <a:bodyPr/>
                    <a:lstStyle/>
                    <a:p>
                      <a:r>
                        <a:rPr sz="1275"/>
                        <a:t>−0.5</a:t>
                      </a:r>
                    </a:p>
                  </a:txBody>
                  <a:tcPr marL="91440" marR="91440" marT="45720" marB="45720"/>
                </a:tc>
                <a:tc>
                  <a:txBody>
                    <a:bodyPr/>
                    <a:lstStyle/>
                    <a:p>
                      <a:r>
                        <a:rPr sz="1275"/>
                        <a:t>Default score before the features</a:t>
                      </a:r>
                    </a:p>
                  </a:txBody>
                  <a:tcPr marL="91440" marR="91440" marT="45720" marB="45720"/>
                </a:tc>
              </a:tr>
              <a:tr h="647700">
                <a:tc>
                  <a:txBody>
                    <a:bodyPr/>
                    <a:lstStyle/>
                    <a:p>
                      <a:r>
                        <a:rPr sz="1275" b="1"/>
                        <a:t>z</a:t>
                      </a:r>
                    </a:p>
                  </a:txBody>
                  <a:tcPr marL="91440" marR="91440" marT="45720" marB="45720">
                    <a:solidFill>
                      <a:srgbClr val="F1F2F4"/>
                    </a:solidFill>
                  </a:tcPr>
                </a:tc>
                <a:tc>
                  <a:txBody>
                    <a:bodyPr/>
                    <a:lstStyle/>
                    <a:p>
                      <a:r>
                        <a:rPr sz="1275"/>
                        <a:t>0.7</a:t>
                      </a:r>
                    </a:p>
                  </a:txBody>
                  <a:tcPr marL="91440" marR="91440" marT="45720" marB="45720"/>
                </a:tc>
                <a:tc>
                  <a:txBody>
                    <a:bodyPr/>
                    <a:lstStyle/>
                    <a:p>
                      <a:r>
                        <a:rPr sz="1275"/>
                        <a:t>1×1.2 + 0×0.7 − 0.5</a:t>
                      </a:r>
                    </a:p>
                  </a:txBody>
                  <a:tcPr marL="91440" marR="91440" marT="45720" marB="45720"/>
                </a:tc>
              </a:tr>
              <a:tr h="647700">
                <a:tc>
                  <a:txBody>
                    <a:bodyPr/>
                    <a:lstStyle/>
                    <a:p>
                      <a:r>
                        <a:rPr sz="1275" b="1"/>
                        <a:t>p</a:t>
                      </a:r>
                    </a:p>
                  </a:txBody>
                  <a:tcPr marL="91440" marR="91440" marT="45720" marB="45720">
                    <a:solidFill>
                      <a:srgbClr val="F1F2F4"/>
                    </a:solidFill>
                  </a:tcPr>
                </a:tc>
                <a:tc>
                  <a:txBody>
                    <a:bodyPr/>
                    <a:lstStyle/>
                    <a:p>
                      <a:r>
                        <a:rPr sz="1275"/>
                        <a:t>0.668</a:t>
                      </a:r>
                    </a:p>
                  </a:txBody>
                  <a:tcPr marL="91440" marR="91440" marT="45720" marB="45720"/>
                </a:tc>
                <a:tc>
                  <a:txBody>
                    <a:bodyPr/>
                    <a:lstStyle/>
                    <a:p>
                      <a:r>
                        <a:rPr sz="1275"/>
                        <a:t>sigmoid(0.7)</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1E5CECE3-936F-4AF9-A171-48E2F5B96F20}"/>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At a 0.50 threshold, BugBoard routes the ticket to security.</a:t>
            </a:r>
          </a:p>
        </p:txBody>
      </p:sp>
    </p:spTree>
    <p:extLst>
      <p:ext uri="{BB962C8B-B14F-4D97-AF65-F5344CB8AC3E}">
        <p14:creationId xmlns:p14="http://schemas.microsoft.com/office/powerpoint/2010/main" val="148229782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62F159F-4774-4525-9174-BEA1087B772B}"/>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SCORE → PROBABILITY</a:t>
            </a:r>
          </a:p>
        </p:txBody>
      </p:sp>
      <p:sp>
        <p:nvSpPr>
          <p:cNvPr id="2" name="">
            <a:extLst xmlns:a="http://schemas.openxmlformats.org/drawingml/2006/main">
              <a:ext uri="{FF2B5EF4-FFF2-40B4-BE49-F238E27FC236}">
                <a16:creationId xmlns:a16="http://schemas.microsoft.com/office/drawing/2014/main" id="{3D0C0F58-7C06-4626-B941-B74CF508586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Sigmoid preserves ordering and compresses the score</a:t>
            </a:r>
          </a:p>
        </p:txBody>
      </p:sp>
      <p:sp>
        <p:nvSpPr>
          <p:cNvPr id="3" name="">
            <a:extLst xmlns:a="http://schemas.openxmlformats.org/drawingml/2006/main">
              <a:ext uri="{FF2B5EF4-FFF2-40B4-BE49-F238E27FC236}">
                <a16:creationId xmlns:a16="http://schemas.microsoft.com/office/drawing/2014/main" id="{5B4747EC-6E1A-44A1-9CE8-82099CAC0A0C}"/>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33C24220-F41B-4EA1-BA2A-81640326E9C0}"/>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02  PREDICT</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1D14DC71-9C11-485E-AFF6-A306200D2413}"/>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A0E445DF-B035-47A7-83AE-F64B9104C76C}"/>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B0572056-96FF-470D-A8B8-A1DF7E0FD20C}"/>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2BB0A08C-E562-4125-B663-5CC766CB7E11}"/>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C0D718B6-306C-4038-8057-8BE13E88E180}"/>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09FDB79A-4901-478A-A11D-6F9B58E91767}"/>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9</a:t>
            </a:r>
          </a:p>
        </p:txBody>
      </p:sp>
      <p:sp>
        <p:nvSpPr>
          <p:cNvPr id="11" name="">
            <a:extLst xmlns:a="http://schemas.openxmlformats.org/drawingml/2006/main">
              <a:ext uri="{FF2B5EF4-FFF2-40B4-BE49-F238E27FC236}">
                <a16:creationId xmlns:a16="http://schemas.microsoft.com/office/drawing/2014/main" id="{A28941E6-DE01-4C9D-A64C-7C13387CDE4C}"/>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p = 1 / (1 + exp(−z))</a:t>
            </a:r>
          </a:p>
        </p:txBody>
      </p:sp>
      <p:sp>
        <p:nvSpPr>
          <p:cNvPr id="12" name="">
            <a:extLst xmlns:a="http://schemas.openxmlformats.org/drawingml/2006/main">
              <a:ext uri="{FF2B5EF4-FFF2-40B4-BE49-F238E27FC236}">
                <a16:creationId xmlns:a16="http://schemas.microsoft.com/office/drawing/2014/main" id="{E5630626-3B9D-4F0B-BE73-A5C33F166BA4}"/>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B1DEF0C7-32C5-4EF1-9314-AC4AD155AA12}"/>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Large negative scores approach 0. A score of 0 becomes 0.5. Large positive scores approach 1.</a:t>
            </a:r>
          </a:p>
        </p:txBody>
      </p:sp>
    </p:spTree>
    <p:extLst>
      <p:ext uri="{BB962C8B-B14F-4D97-AF65-F5344CB8AC3E}">
        <p14:creationId xmlns:p14="http://schemas.microsoft.com/office/powerpoint/2010/main" val="27523957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F7F17A0-DDED-40CF-A44A-7ECBE2ADF60A}"/>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MODEL VS PRODUCT</a:t>
            </a:r>
          </a:p>
        </p:txBody>
      </p:sp>
      <p:sp>
        <p:nvSpPr>
          <p:cNvPr id="2" name="">
            <a:extLst xmlns:a="http://schemas.openxmlformats.org/drawingml/2006/main">
              <a:ext uri="{FF2B5EF4-FFF2-40B4-BE49-F238E27FC236}">
                <a16:creationId xmlns:a16="http://schemas.microsoft.com/office/drawing/2014/main" id="{4AE7D005-B583-4D71-869A-2CD699E24A75}"/>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Changing the threshold does not teach the neuron</a:t>
            </a:r>
          </a:p>
        </p:txBody>
      </p:sp>
      <p:sp>
        <p:nvSpPr>
          <p:cNvPr id="3" name="">
            <a:extLst xmlns:a="http://schemas.openxmlformats.org/drawingml/2006/main">
              <a:ext uri="{FF2B5EF4-FFF2-40B4-BE49-F238E27FC236}">
                <a16:creationId xmlns:a16="http://schemas.microsoft.com/office/drawing/2014/main" id="{6FA66421-AF69-4098-9C5B-E3D96913BCCA}"/>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6F95EA8-40AB-4E91-8B80-C0772254EC0F}"/>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02  PREDICT</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43ADB86D-F072-4099-BE5E-B11BCA72F25B}"/>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147A2D0E-6893-42B0-8720-966545F29B2F}"/>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81B55CE2-934C-4694-939F-EF8A4B6424C3}"/>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325AB841-69A9-439C-8848-05D617154394}"/>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360C37A9-7E77-4220-963A-C7080B3500C2}"/>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D6999F5B-2074-47F4-B6EF-56093BB274E3}"/>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10</a:t>
            </a:r>
          </a:p>
        </p:txBody>
      </p:sp>
      <p:sp>
        <p:nvSpPr>
          <p:cNvPr id="11" name="">
            <a:extLst xmlns:a="http://schemas.openxmlformats.org/drawingml/2006/main">
              <a:ext uri="{FF2B5EF4-FFF2-40B4-BE49-F238E27FC236}">
                <a16:creationId xmlns:a16="http://schemas.microsoft.com/office/drawing/2014/main" id="{9C0B0CD0-F504-4D6B-8B06-B9600AFFE407}"/>
              </a:ext>
            </a:extLst>
          </p:cNvPr>
          <p:cNvSpPr>
            <a:spLocks xmlns:a="http://schemas.openxmlformats.org/drawingml/2006/main" noGrp="1"/>
          </p:cNvSpPr>
          <p:nvPr/>
        </p:nvSpPr>
        <p:spPr>
          <a:xfrm xmlns:a="http://schemas.openxmlformats.org/drawingml/2006/main">
            <a:off x="6858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3AF6E3B-7797-48A7-A729-827339F30AF8}"/>
              </a:ext>
            </a:extLst>
          </p:cNvPr>
          <p:cNvSpPr>
            <a:spLocks xmlns:a="http://schemas.openxmlformats.org/drawingml/2006/main" noGrp="1"/>
          </p:cNvSpPr>
          <p:nvPr/>
        </p:nvSpPr>
        <p:spPr>
          <a:xfrm xmlns:a="http://schemas.openxmlformats.org/drawingml/2006/main">
            <a:off x="6858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Change a weight</a:t>
            </a:r>
          </a:p>
        </p:txBody>
      </p:sp>
      <p:sp>
        <p:nvSpPr>
          <p:cNvPr id="13" name="">
            <a:extLst xmlns:a="http://schemas.openxmlformats.org/drawingml/2006/main">
              <a:ext uri="{FF2B5EF4-FFF2-40B4-BE49-F238E27FC236}">
                <a16:creationId xmlns:a16="http://schemas.microsoft.com/office/drawing/2014/main" id="{8AD0FE5A-04F9-4125-ADF9-482E522B6718}"/>
              </a:ext>
            </a:extLst>
          </p:cNvPr>
          <p:cNvSpPr>
            <a:spLocks xmlns:a="http://schemas.openxmlformats.org/drawingml/2006/main" noGrp="1"/>
          </p:cNvSpPr>
          <p:nvPr/>
        </p:nvSpPr>
        <p:spPr>
          <a:xfrm xmlns:a="http://schemas.openxmlformats.org/drawingml/2006/main">
            <a:off x="6858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Changes the probability produced by the model for affected examples.</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Requires a parameter edit or training.</a:t>
            </a:r>
          </a:p>
        </p:txBody>
      </p:sp>
      <p:sp>
        <p:nvSpPr>
          <p:cNvPr id="14" name="">
            <a:extLst xmlns:a="http://schemas.openxmlformats.org/drawingml/2006/main">
              <a:ext uri="{FF2B5EF4-FFF2-40B4-BE49-F238E27FC236}">
                <a16:creationId xmlns:a16="http://schemas.microsoft.com/office/drawing/2014/main" id="{3CB5F5A6-33BB-4545-BD03-4056CC64D1DA}"/>
              </a:ext>
            </a:extLst>
          </p:cNvPr>
          <p:cNvSpPr>
            <a:spLocks xmlns:a="http://schemas.openxmlformats.org/drawingml/2006/main" noGrp="1"/>
          </p:cNvSpPr>
          <p:nvPr/>
        </p:nvSpPr>
        <p:spPr>
          <a:xfrm xmlns:a="http://schemas.openxmlformats.org/drawingml/2006/main">
            <a:off x="440055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F110E79-3856-43DF-9AB1-73BA2D4C9B97}"/>
              </a:ext>
            </a:extLst>
          </p:cNvPr>
          <p:cNvSpPr>
            <a:spLocks xmlns:a="http://schemas.openxmlformats.org/drawingml/2006/main" noGrp="1"/>
          </p:cNvSpPr>
          <p:nvPr/>
        </p:nvSpPr>
        <p:spPr>
          <a:xfrm xmlns:a="http://schemas.openxmlformats.org/drawingml/2006/main">
            <a:off x="440055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Change the bias</a:t>
            </a:r>
          </a:p>
        </p:txBody>
      </p:sp>
      <p:sp>
        <p:nvSpPr>
          <p:cNvPr id="16" name="">
            <a:extLst xmlns:a="http://schemas.openxmlformats.org/drawingml/2006/main">
              <a:ext uri="{FF2B5EF4-FFF2-40B4-BE49-F238E27FC236}">
                <a16:creationId xmlns:a16="http://schemas.microsoft.com/office/drawing/2014/main" id="{58B769C0-3E40-45BD-B4C1-F351F7F5F313}"/>
              </a:ext>
            </a:extLst>
          </p:cNvPr>
          <p:cNvSpPr>
            <a:spLocks xmlns:a="http://schemas.openxmlformats.org/drawingml/2006/main" noGrp="1"/>
          </p:cNvSpPr>
          <p:nvPr/>
        </p:nvSpPr>
        <p:spPr>
          <a:xfrm xmlns:a="http://schemas.openxmlformats.org/drawingml/2006/main">
            <a:off x="440055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Moves the model’s default tendency across every example.</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Still changes the model.</a:t>
            </a:r>
          </a:p>
        </p:txBody>
      </p:sp>
      <p:sp>
        <p:nvSpPr>
          <p:cNvPr id="17" name="">
            <a:extLst xmlns:a="http://schemas.openxmlformats.org/drawingml/2006/main">
              <a:ext uri="{FF2B5EF4-FFF2-40B4-BE49-F238E27FC236}">
                <a16:creationId xmlns:a16="http://schemas.microsoft.com/office/drawing/2014/main" id="{A629D10A-443E-4C1A-8E78-9A992200F03F}"/>
              </a:ext>
            </a:extLst>
          </p:cNvPr>
          <p:cNvSpPr>
            <a:spLocks xmlns:a="http://schemas.openxmlformats.org/drawingml/2006/main" noGrp="1"/>
          </p:cNvSpPr>
          <p:nvPr/>
        </p:nvSpPr>
        <p:spPr>
          <a:xfrm xmlns:a="http://schemas.openxmlformats.org/drawingml/2006/main">
            <a:off x="8115300" y="2247900"/>
            <a:ext cx="3390900" cy="381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330158A-8D20-4A38-BADF-68CB33D21411}"/>
              </a:ext>
            </a:extLst>
          </p:cNvPr>
          <p:cNvSpPr>
            <a:spLocks xmlns:a="http://schemas.openxmlformats.org/drawingml/2006/main" noGrp="1"/>
          </p:cNvSpPr>
          <p:nvPr/>
        </p:nvSpPr>
        <p:spPr>
          <a:xfrm xmlns:a="http://schemas.openxmlformats.org/drawingml/2006/main">
            <a:off x="81153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Change the threshold</a:t>
            </a:r>
          </a:p>
        </p:txBody>
      </p:sp>
      <p:sp>
        <p:nvSpPr>
          <p:cNvPr id="19" name="">
            <a:extLst xmlns:a="http://schemas.openxmlformats.org/drawingml/2006/main">
              <a:ext uri="{FF2B5EF4-FFF2-40B4-BE49-F238E27FC236}">
                <a16:creationId xmlns:a16="http://schemas.microsoft.com/office/drawing/2014/main" id="{417FA10F-01A4-44CE-90B4-54B5BECBD4AB}"/>
              </a:ext>
            </a:extLst>
          </p:cNvPr>
          <p:cNvSpPr>
            <a:spLocks xmlns:a="http://schemas.openxmlformats.org/drawingml/2006/main" noGrp="1"/>
          </p:cNvSpPr>
          <p:nvPr/>
        </p:nvSpPr>
        <p:spPr>
          <a:xfrm xmlns:a="http://schemas.openxmlformats.org/drawingml/2006/main">
            <a:off x="81153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Changes which probabilities trigger the product action.</a:t>
            </a:r>
          </a:p>
          <a:p xmlns:a="http://schemas.openxmlformats.org/drawingml/2006/main">
            <a:r>
              <a:t/>
            </a:r>
          </a:p>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The model output is unchanged.</a:t>
            </a:r>
          </a:p>
        </p:txBody>
      </p:sp>
    </p:spTree>
    <p:extLst>
      <p:ext uri="{BB962C8B-B14F-4D97-AF65-F5344CB8AC3E}">
        <p14:creationId xmlns:p14="http://schemas.microsoft.com/office/powerpoint/2010/main" val="48582570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57A8E53-C460-4D33-8EE9-2B81E5A987E6}"/>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TRAINING PROBLEM</a:t>
            </a:r>
          </a:p>
        </p:txBody>
      </p:sp>
      <p:sp>
        <p:nvSpPr>
          <p:cNvPr id="2" name="">
            <a:extLst xmlns:a="http://schemas.openxmlformats.org/drawingml/2006/main">
              <a:ext uri="{FF2B5EF4-FFF2-40B4-BE49-F238E27FC236}">
                <a16:creationId xmlns:a16="http://schemas.microsoft.com/office/drawing/2014/main" id="{9FB9F8C3-BCA6-4115-B6C3-835F288C91CD}"/>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A prediction is not yet an objective</a:t>
            </a:r>
          </a:p>
        </p:txBody>
      </p:sp>
      <p:sp>
        <p:nvSpPr>
          <p:cNvPr id="3" name="">
            <a:extLst xmlns:a="http://schemas.openxmlformats.org/drawingml/2006/main">
              <a:ext uri="{FF2B5EF4-FFF2-40B4-BE49-F238E27FC236}">
                <a16:creationId xmlns:a16="http://schemas.microsoft.com/office/drawing/2014/main" id="{C28ABA91-23FD-4DE1-BFB5-6FF90C6FA20D}"/>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11BD1575-AF68-49F9-9348-C6135B41DBA5}"/>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11</a:t>
            </a:r>
          </a:p>
        </p:txBody>
      </p:sp>
      <p:sp>
        <p:nvSpPr>
          <p:cNvPr id="5" name="">
            <a:extLst xmlns:a="http://schemas.openxmlformats.org/drawingml/2006/main">
              <a:ext uri="{FF2B5EF4-FFF2-40B4-BE49-F238E27FC236}">
                <a16:creationId xmlns:a16="http://schemas.microsoft.com/office/drawing/2014/main" id="{D0DF409F-14C5-4335-A5A5-898666FE0E3E}"/>
              </a:ext>
            </a:extLst>
          </p:cNvPr>
          <p:cNvSpPr>
            <a:spLocks xmlns:a="http://schemas.openxmlformats.org/drawingml/2006/main" noGrp="1"/>
          </p:cNvSpPr>
          <p:nvPr/>
        </p:nvSpPr>
        <p:spPr>
          <a:xfrm xmlns:a="http://schemas.openxmlformats.org/drawingml/2006/main">
            <a:off x="819150" y="2047875"/>
            <a:ext cx="104775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500" b="1" i="0">
                <a:solidFill>
                  <a:srgbClr val="000000"/>
                </a:solidFill>
                <a:latin typeface="Helvetica Neue"/>
                <a:ea typeface="Helvetica Neue"/>
                <a:cs typeface="Helvetica Neue"/>
              </a:defRPr>
            </a:pPr>
            <a:r>
              <a:rPr sz="4500" b="1" i="0">
                <a:solidFill>
                  <a:srgbClr val="000000"/>
                </a:solidFill>
                <a:latin typeface="Helvetica Neue"/>
                <a:ea typeface="Helvetica Neue"/>
                <a:cs typeface="Helvetica Neue"/>
              </a:rPr>
              <a:t>Training needs one number that says how undesirable the current parameters are.</a:t>
            </a:r>
          </a:p>
        </p:txBody>
      </p:sp>
      <p:sp>
        <p:nvSpPr>
          <p:cNvPr id="6" name="">
            <a:extLst xmlns:a="http://schemas.openxmlformats.org/drawingml/2006/main">
              <a:ext uri="{FF2B5EF4-FFF2-40B4-BE49-F238E27FC236}">
                <a16:creationId xmlns:a16="http://schemas.microsoft.com/office/drawing/2014/main" id="{CCDFB04F-7B23-47CF-B79F-80828DA80CEE}"/>
              </a:ext>
            </a:extLst>
          </p:cNvPr>
          <p:cNvSpPr>
            <a:spLocks xmlns:a="http://schemas.openxmlformats.org/drawingml/2006/main" noGrp="1"/>
          </p:cNvSpPr>
          <p:nvPr/>
        </p:nvSpPr>
        <p:spPr>
          <a:xfrm xmlns:a="http://schemas.openxmlformats.org/drawingml/2006/main">
            <a:off x="838200" y="4762500"/>
            <a:ext cx="9334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00" b="0" i="0">
                <a:solidFill>
                  <a:srgbClr val="555B65"/>
                </a:solidFill>
                <a:latin typeface="Helvetica Neue"/>
                <a:ea typeface="Helvetica Neue"/>
                <a:cs typeface="Helvetica Neue"/>
              </a:defRPr>
            </a:pPr>
            <a:r>
              <a:rPr sz="1800" b="0" i="0">
                <a:solidFill>
                  <a:srgbClr val="555B65"/>
                </a:solidFill>
                <a:latin typeface="Helvetica Neue"/>
                <a:ea typeface="Helvetica Neue"/>
                <a:cs typeface="Helvetica Neue"/>
              </a:rPr>
              <a:t>That number is the loss. The complete loss function tells us how every possible parameter choice would score.</a:t>
            </a:r>
          </a:p>
        </p:txBody>
      </p:sp>
    </p:spTree>
    <p:extLst>
      <p:ext uri="{BB962C8B-B14F-4D97-AF65-F5344CB8AC3E}">
        <p14:creationId xmlns:p14="http://schemas.microsoft.com/office/powerpoint/2010/main" val="136229292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95912B0-DDBB-49B9-BE10-F12CBC375C2D}"/>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BINARY CROSS-ENTROPY</a:t>
            </a:r>
          </a:p>
        </p:txBody>
      </p:sp>
      <p:sp>
        <p:nvSpPr>
          <p:cNvPr id="2" name="">
            <a:extLst xmlns:a="http://schemas.openxmlformats.org/drawingml/2006/main">
              <a:ext uri="{FF2B5EF4-FFF2-40B4-BE49-F238E27FC236}">
                <a16:creationId xmlns:a16="http://schemas.microsoft.com/office/drawing/2014/main" id="{49B4366A-E9B0-4B0A-9D77-334D623250A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Confident mistakes receive the largest penalty</a:t>
            </a:r>
          </a:p>
        </p:txBody>
      </p:sp>
      <p:sp>
        <p:nvSpPr>
          <p:cNvPr id="3" name="">
            <a:extLst xmlns:a="http://schemas.openxmlformats.org/drawingml/2006/main">
              <a:ext uri="{FF2B5EF4-FFF2-40B4-BE49-F238E27FC236}">
                <a16:creationId xmlns:a16="http://schemas.microsoft.com/office/drawing/2014/main" id="{BD255DEF-CB9C-4ABC-A8A2-BE71A2CF40D2}"/>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B5590554-6899-4401-9BB8-7D128D6CDEC6}"/>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2BCC1505-694D-4021-8809-5DF937566E14}"/>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761673B6-22F6-4DA2-B664-2B6FD645541B}"/>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1AF0563A-B0A9-4B55-AABC-166F955CF109}"/>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A6FFB9FF-3524-4DAA-B391-A9DA6BEB8414}"/>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B9BE7C3E-BEF4-4614-9D3F-FE9B5966EBB4}"/>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C0799C23-7ED7-40F8-A1E5-CA4A3891DCA7}"/>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12</a:t>
            </a:r>
          </a:p>
        </p:txBody>
      </p:sp>
      <p:sp>
        <p:nvSpPr>
          <p:cNvPr id="11" name="">
            <a:extLst xmlns:a="http://schemas.openxmlformats.org/drawingml/2006/main">
              <a:ext uri="{FF2B5EF4-FFF2-40B4-BE49-F238E27FC236}">
                <a16:creationId xmlns:a16="http://schemas.microsoft.com/office/drawing/2014/main" id="{DF207FD5-0CD7-45B6-B1BF-B7BD186619D7}"/>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L = −[y log(p) + (1−y) log(1−p)]</a:t>
            </a:r>
          </a:p>
        </p:txBody>
      </p:sp>
      <p:sp>
        <p:nvSpPr>
          <p:cNvPr id="12" name="">
            <a:extLst xmlns:a="http://schemas.openxmlformats.org/drawingml/2006/main">
              <a:ext uri="{FF2B5EF4-FFF2-40B4-BE49-F238E27FC236}">
                <a16:creationId xmlns:a16="http://schemas.microsoft.com/office/drawing/2014/main" id="{5782C6A0-25A0-46EF-AE2D-8A7FD499A4C1}"/>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14C1DA62-7FD5-487E-8146-A77EAEADD4F3}"/>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For a positive label, loss is −log(p). Assigning less probability to the observed label raises the penalty rapidly.</a:t>
            </a:r>
          </a:p>
        </p:txBody>
      </p:sp>
    </p:spTree>
    <p:extLst>
      <p:ext uri="{BB962C8B-B14F-4D97-AF65-F5344CB8AC3E}">
        <p14:creationId xmlns:p14="http://schemas.microsoft.com/office/powerpoint/2010/main" val="52401322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736653D-395C-4EE1-99E1-2B9D31168EF5}"/>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RANK THE MISTAKES</a:t>
            </a:r>
          </a:p>
        </p:txBody>
      </p:sp>
      <p:sp>
        <p:nvSpPr>
          <p:cNvPr id="2" name="">
            <a:extLst xmlns:a="http://schemas.openxmlformats.org/drawingml/2006/main">
              <a:ext uri="{FF2B5EF4-FFF2-40B4-BE49-F238E27FC236}">
                <a16:creationId xmlns:a16="http://schemas.microsoft.com/office/drawing/2014/main" id="{45C0FDB8-CC87-4633-A658-16EF80F5CEFA}"/>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The loss contains more information than correct / incorrect</a:t>
            </a:r>
          </a:p>
        </p:txBody>
      </p:sp>
      <p:sp>
        <p:nvSpPr>
          <p:cNvPr id="3" name="">
            <a:extLst xmlns:a="http://schemas.openxmlformats.org/drawingml/2006/main">
              <a:ext uri="{FF2B5EF4-FFF2-40B4-BE49-F238E27FC236}">
                <a16:creationId xmlns:a16="http://schemas.microsoft.com/office/drawing/2014/main" id="{7A19DFF5-8A5A-4D68-926C-4C97793E1495}"/>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B4F60F2-05F4-4EB5-85C5-2B8C55AB141B}"/>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CD14089E-040B-47C2-B97F-9EFD6092EFA1}"/>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1D61C3A1-0CF0-498F-A082-F466548272CA}"/>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043D6AB0-8366-40DF-A0A2-18F0E58B2D0A}"/>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2C1BB8B4-5043-458B-8D73-9C3C0BAD3527}"/>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BC262067-6315-49BC-8D79-F4B7EB7B2A61}"/>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FFC4A4B9-04BE-444F-B81D-1BA9A838FF6C}"/>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13</a:t>
            </a:r>
          </a:p>
        </p:txBody>
      </p:sp>
      <p:graphicFrame>
        <p:nvGraphicFramePr>
          <p:cNvPr id="23" name=""/>
          <p:cNvGraphicFramePr/>
          <p:nvPr/>
        </p:nvGraphicFramePr>
        <p:xfrm>
          <a:off xmlns:a="http://schemas.openxmlformats.org/drawingml/2006/main" x="781050" y="2114550"/>
          <a:ext xmlns:a="http://schemas.openxmlformats.org/drawingml/2006/main" cx="10629900" cy="3333750"/>
        </p:xfrm>
        <a:graphic xmlns:a="http://schemas.openxmlformats.org/drawingml/2006/main">
          <a:graphicData uri="http://schemas.openxmlformats.org/drawingml/2006/table">
            <a:tbl>
              <a:tblPr/>
              <a:tblGrid>
                <a:gridCol w="1809750"/>
                <a:gridCol w="2190750"/>
                <a:gridCol w="4095750"/>
                <a:gridCol w="2533650"/>
              </a:tblGrid>
              <a:tr h="476250">
                <a:tc>
                  <a:txBody>
                    <a:bodyPr/>
                    <a:lstStyle/>
                    <a:p>
                      <a:r>
                        <a:rPr sz="1275" b="1">
                          <a:solidFill>
                            <a:srgbClr val="FFFFFF"/>
                          </a:solidFill>
                        </a:rPr>
                        <a:t>Correct label</a:t>
                      </a:r>
                    </a:p>
                  </a:txBody>
                  <a:tcPr marL="91440" marR="91440" marT="45720" marB="45720">
                    <a:solidFill>
                      <a:srgbClr val="000000"/>
                    </a:solidFill>
                  </a:tcPr>
                </a:tc>
                <a:tc>
                  <a:txBody>
                    <a:bodyPr/>
                    <a:lstStyle/>
                    <a:p>
                      <a:r>
                        <a:rPr sz="1275" b="1">
                          <a:solidFill>
                            <a:srgbClr val="FFFFFF"/>
                          </a:solidFill>
                        </a:rPr>
                        <a:t>Predicted p(y=1)</a:t>
                      </a:r>
                    </a:p>
                  </a:txBody>
                  <a:tcPr marL="91440" marR="91440" marT="45720" marB="45720">
                    <a:solidFill>
                      <a:srgbClr val="000000"/>
                    </a:solidFill>
                  </a:tcPr>
                </a:tc>
                <a:tc>
                  <a:txBody>
                    <a:bodyPr/>
                    <a:lstStyle/>
                    <a:p>
                      <a:r>
                        <a:rPr sz="1275" b="1">
                          <a:solidFill>
                            <a:srgbClr val="FFFFFF"/>
                          </a:solidFill>
                        </a:rPr>
                        <a:t>Interpretation</a:t>
                      </a:r>
                    </a:p>
                  </a:txBody>
                  <a:tcPr marL="91440" marR="91440" marT="45720" marB="45720">
                    <a:solidFill>
                      <a:srgbClr val="000000"/>
                    </a:solidFill>
                  </a:tcPr>
                </a:tc>
                <a:tc>
                  <a:txBody>
                    <a:bodyPr/>
                    <a:lstStyle/>
                    <a:p>
                      <a:r>
                        <a:rPr sz="1275" b="1">
                          <a:solidFill>
                            <a:srgbClr val="FFFFFF"/>
                          </a:solidFill>
                        </a:rPr>
                        <a:t>Relative penalty</a:t>
                      </a:r>
                    </a:p>
                  </a:txBody>
                  <a:tcPr marL="91440" marR="91440" marT="45720" marB="45720">
                    <a:solidFill>
                      <a:srgbClr val="000000"/>
                    </a:solidFill>
                  </a:tcPr>
                </a:tc>
              </a:tr>
              <a:tr h="714375">
                <a:tc>
                  <a:txBody>
                    <a:bodyPr/>
                    <a:lstStyle/>
                    <a:p>
                      <a:r>
                        <a:rPr sz="1275" b="1"/>
                        <a:t>1</a:t>
                      </a:r>
                    </a:p>
                  </a:txBody>
                  <a:tcPr marL="91440" marR="91440" marT="45720" marB="45720">
                    <a:solidFill>
                      <a:srgbClr val="F1F2F4"/>
                    </a:solidFill>
                  </a:tcPr>
                </a:tc>
                <a:tc>
                  <a:txBody>
                    <a:bodyPr/>
                    <a:lstStyle/>
                    <a:p>
                      <a:r>
                        <a:rPr sz="1275"/>
                        <a:t>0.90</a:t>
                      </a:r>
                    </a:p>
                  </a:txBody>
                  <a:tcPr marL="91440" marR="91440" marT="45720" marB="45720"/>
                </a:tc>
                <a:tc>
                  <a:txBody>
                    <a:bodyPr/>
                    <a:lstStyle/>
                    <a:p>
                      <a:r>
                        <a:rPr sz="1275"/>
                        <a:t>Correct and high probability</a:t>
                      </a:r>
                    </a:p>
                  </a:txBody>
                  <a:tcPr marL="91440" marR="91440" marT="45720" marB="45720"/>
                </a:tc>
                <a:tc>
                  <a:txBody>
                    <a:bodyPr/>
                    <a:lstStyle/>
                    <a:p>
                      <a:r>
                        <a:rPr sz="1275"/>
                        <a:t>Low</a:t>
                      </a:r>
                    </a:p>
                  </a:txBody>
                  <a:tcPr marL="91440" marR="91440" marT="45720" marB="45720"/>
                </a:tc>
              </a:tr>
              <a:tr h="714375">
                <a:tc>
                  <a:txBody>
                    <a:bodyPr/>
                    <a:lstStyle/>
                    <a:p>
                      <a:r>
                        <a:rPr sz="1275" b="1"/>
                        <a:t>1</a:t>
                      </a:r>
                    </a:p>
                  </a:txBody>
                  <a:tcPr marL="91440" marR="91440" marT="45720" marB="45720">
                    <a:solidFill>
                      <a:srgbClr val="F1F2F4"/>
                    </a:solidFill>
                  </a:tcPr>
                </a:tc>
                <a:tc>
                  <a:txBody>
                    <a:bodyPr/>
                    <a:lstStyle/>
                    <a:p>
                      <a:r>
                        <a:rPr sz="1275"/>
                        <a:t>0.55</a:t>
                      </a:r>
                    </a:p>
                  </a:txBody>
                  <a:tcPr marL="91440" marR="91440" marT="45720" marB="45720"/>
                </a:tc>
                <a:tc>
                  <a:txBody>
                    <a:bodyPr/>
                    <a:lstStyle/>
                    <a:p>
                      <a:r>
                        <a:rPr sz="1275"/>
                        <a:t>Correct side of threshold; uncertain</a:t>
                      </a:r>
                    </a:p>
                  </a:txBody>
                  <a:tcPr marL="91440" marR="91440" marT="45720" marB="45720"/>
                </a:tc>
                <a:tc>
                  <a:txBody>
                    <a:bodyPr/>
                    <a:lstStyle/>
                    <a:p>
                      <a:r>
                        <a:rPr sz="1275"/>
                        <a:t>Moderate</a:t>
                      </a:r>
                    </a:p>
                  </a:txBody>
                  <a:tcPr marL="91440" marR="91440" marT="45720" marB="45720"/>
                </a:tc>
              </a:tr>
              <a:tr h="714375">
                <a:tc>
                  <a:txBody>
                    <a:bodyPr/>
                    <a:lstStyle/>
                    <a:p>
                      <a:r>
                        <a:rPr sz="1275" b="1"/>
                        <a:t>1</a:t>
                      </a:r>
                    </a:p>
                  </a:txBody>
                  <a:tcPr marL="91440" marR="91440" marT="45720" marB="45720">
                    <a:solidFill>
                      <a:srgbClr val="F1F2F4"/>
                    </a:solidFill>
                  </a:tcPr>
                </a:tc>
                <a:tc>
                  <a:txBody>
                    <a:bodyPr/>
                    <a:lstStyle/>
                    <a:p>
                      <a:r>
                        <a:rPr sz="1275"/>
                        <a:t>0.10</a:t>
                      </a:r>
                    </a:p>
                  </a:txBody>
                  <a:tcPr marL="91440" marR="91440" marT="45720" marB="45720"/>
                </a:tc>
                <a:tc>
                  <a:txBody>
                    <a:bodyPr/>
                    <a:lstStyle/>
                    <a:p>
                      <a:r>
                        <a:rPr sz="1275"/>
                        <a:t>Wrong and confident</a:t>
                      </a:r>
                    </a:p>
                  </a:txBody>
                  <a:tcPr marL="91440" marR="91440" marT="45720" marB="45720"/>
                </a:tc>
                <a:tc>
                  <a:txBody>
                    <a:bodyPr/>
                    <a:lstStyle/>
                    <a:p>
                      <a:r>
                        <a:rPr sz="1275"/>
                        <a:t>Very high</a:t>
                      </a:r>
                    </a:p>
                  </a:txBody>
                  <a:tcPr marL="91440" marR="91440" marT="45720" marB="45720"/>
                </a:tc>
              </a:tr>
              <a:tr h="714375">
                <a:tc>
                  <a:txBody>
                    <a:bodyPr/>
                    <a:lstStyle/>
                    <a:p>
                      <a:r>
                        <a:rPr sz="1275" b="1"/>
                        <a:t>0</a:t>
                      </a:r>
                    </a:p>
                  </a:txBody>
                  <a:tcPr marL="91440" marR="91440" marT="45720" marB="45720">
                    <a:solidFill>
                      <a:srgbClr val="F1F2F4"/>
                    </a:solidFill>
                  </a:tcPr>
                </a:tc>
                <a:tc>
                  <a:txBody>
                    <a:bodyPr/>
                    <a:lstStyle/>
                    <a:p>
                      <a:r>
                        <a:rPr sz="1275"/>
                        <a:t>0.80</a:t>
                      </a:r>
                    </a:p>
                  </a:txBody>
                  <a:tcPr marL="91440" marR="91440" marT="45720" marB="45720"/>
                </a:tc>
                <a:tc>
                  <a:txBody>
                    <a:bodyPr/>
                    <a:lstStyle/>
                    <a:p>
                      <a:r>
                        <a:rPr sz="1275"/>
                        <a:t>Wrong and confident</a:t>
                      </a:r>
                    </a:p>
                  </a:txBody>
                  <a:tcPr marL="91440" marR="91440" marT="45720" marB="45720"/>
                </a:tc>
                <a:tc>
                  <a:txBody>
                    <a:bodyPr/>
                    <a:lstStyle/>
                    <a:p>
                      <a:r>
                        <a:rPr sz="1275"/>
                        <a:t>High</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4A378183-915F-4F1D-9A57-C7EE18B6F076}"/>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Optimization follows the continuous penalty—not the thresholded product action.</a:t>
            </a:r>
          </a:p>
        </p:txBody>
      </p:sp>
    </p:spTree>
    <p:extLst>
      <p:ext uri="{BB962C8B-B14F-4D97-AF65-F5344CB8AC3E}">
        <p14:creationId xmlns:p14="http://schemas.microsoft.com/office/powerpoint/2010/main" val="145402142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9977E60-E909-46A8-823C-3B334FB7EACB}"/>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COMPLETE OBJECTIVE</a:t>
            </a:r>
          </a:p>
        </p:txBody>
      </p:sp>
      <p:sp>
        <p:nvSpPr>
          <p:cNvPr id="2" name="">
            <a:extLst xmlns:a="http://schemas.openxmlformats.org/drawingml/2006/main">
              <a:ext uri="{FF2B5EF4-FFF2-40B4-BE49-F238E27FC236}">
                <a16:creationId xmlns:a16="http://schemas.microsoft.com/office/drawing/2014/main" id="{4C679B4E-2587-423E-8F24-A207C0D198F7}"/>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The curve shows where this weight performs best</a:t>
            </a:r>
          </a:p>
        </p:txBody>
      </p:sp>
      <p:sp>
        <p:nvSpPr>
          <p:cNvPr id="3" name="">
            <a:extLst xmlns:a="http://schemas.openxmlformats.org/drawingml/2006/main">
              <a:ext uri="{FF2B5EF4-FFF2-40B4-BE49-F238E27FC236}">
                <a16:creationId xmlns:a16="http://schemas.microsoft.com/office/drawing/2014/main" id="{D486D827-12EC-4AE6-BF38-BC1763C5AD17}"/>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7D92CCCD-6064-4936-AFF4-96F69DB34BBB}"/>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81E567DE-31BD-439C-9CA3-D17E152A2836}"/>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23CF3BDC-8165-450F-8D98-E6CCD9AD9710}"/>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C4C4BA2F-8CC5-4327-88EE-2C31DC3446DB}"/>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FB7FBF83-F4C7-430F-AEA6-FA7D4BFBB68A}"/>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00AA130F-8106-4615-B663-8CA9F5C8BF0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74DC0953-4348-48B5-A0F6-D768278168A5}"/>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14</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d36e6bc3c4b422c"/>
          <a:stretch xmlns:a="http://schemas.openxmlformats.org/drawingml/2006/main"/>
        </p:blipFill>
        <p:spPr>
          <a:xfrm xmlns:a="http://schemas.openxmlformats.org/drawingml/2006/main">
            <a:off x="1648911" y="2000250"/>
            <a:ext cx="8894179" cy="409575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C02F0373-9038-4425-8037-6DE470F3CE1F}"/>
              </a:ext>
            </a:extLst>
          </p:cNvPr>
          <p:cNvSpPr>
            <a:spLocks xmlns:a="http://schemas.openxmlformats.org/drawingml/2006/main" noGrp="1"/>
          </p:cNvSpPr>
          <p:nvPr/>
        </p:nvSpPr>
        <p:spPr>
          <a:xfrm xmlns:a="http://schemas.openxmlformats.org/drawingml/2006/main">
            <a:off x="952500" y="6115050"/>
            <a:ext cx="1028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Python recomputes L: 2.206 → 0.775 after w: -2.00 → -0.166.</a:t>
            </a:r>
          </a:p>
        </p:txBody>
      </p:sp>
    </p:spTree>
    <p:extLst>
      <p:ext uri="{BB962C8B-B14F-4D97-AF65-F5344CB8AC3E}">
        <p14:creationId xmlns:p14="http://schemas.microsoft.com/office/powerpoint/2010/main" val="157581060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246D312-6601-4228-8DE6-7EBEF49BDF46}"/>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DERIVATIVE</a:t>
            </a:r>
          </a:p>
        </p:txBody>
      </p:sp>
      <p:sp>
        <p:nvSpPr>
          <p:cNvPr id="2" name="">
            <a:extLst xmlns:a="http://schemas.openxmlformats.org/drawingml/2006/main">
              <a:ext uri="{FF2B5EF4-FFF2-40B4-BE49-F238E27FC236}">
                <a16:creationId xmlns:a16="http://schemas.microsoft.com/office/drawing/2014/main" id="{2BE4B326-65B1-42E9-AF58-047D1003321A}"/>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The derivative is the local rate at which loss changes</a:t>
            </a:r>
          </a:p>
        </p:txBody>
      </p:sp>
      <p:sp>
        <p:nvSpPr>
          <p:cNvPr id="3" name="">
            <a:extLst xmlns:a="http://schemas.openxmlformats.org/drawingml/2006/main">
              <a:ext uri="{FF2B5EF4-FFF2-40B4-BE49-F238E27FC236}">
                <a16:creationId xmlns:a16="http://schemas.microsoft.com/office/drawing/2014/main" id="{8C071841-F223-478C-A033-DFBBC440AB5A}"/>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D62C26C-33FE-45A2-9D1D-D29D4AF11D26}"/>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004E9FD1-6BF9-4DC4-927F-F7C4003C8B97}"/>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7CCAB222-5BEC-4ED7-9B7F-400BE843F42F}"/>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F9A8285B-6895-4BB0-B69F-B0E9DC64CAC1}"/>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21F326EB-266C-4E6A-81B0-CA9BA5437081}"/>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CA8A1F83-D869-46D9-8781-4DFEFF4EA558}"/>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46876FCA-40C4-4193-AFA4-EC8DA0D1E685}"/>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15</a:t>
            </a:r>
          </a:p>
        </p:txBody>
      </p:sp>
      <p:sp>
        <p:nvSpPr>
          <p:cNvPr id="11" name="">
            <a:extLst xmlns:a="http://schemas.openxmlformats.org/drawingml/2006/main">
              <a:ext uri="{FF2B5EF4-FFF2-40B4-BE49-F238E27FC236}">
                <a16:creationId xmlns:a16="http://schemas.microsoft.com/office/drawing/2014/main" id="{78893426-122C-44AE-A32D-C25F0B25D849}"/>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dL/dw = local slope of the loss curve</a:t>
            </a:r>
          </a:p>
        </p:txBody>
      </p:sp>
      <p:sp>
        <p:nvSpPr>
          <p:cNvPr id="12" name="">
            <a:extLst xmlns:a="http://schemas.openxmlformats.org/drawingml/2006/main">
              <a:ext uri="{FF2B5EF4-FFF2-40B4-BE49-F238E27FC236}">
                <a16:creationId xmlns:a16="http://schemas.microsoft.com/office/drawing/2014/main" id="{EB3F1641-B2B8-4025-90A1-237E3CA4AEDA}"/>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A1ABF671-1B1A-4DAB-B0F0-D218D850E5DB}"/>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Sign gives the locally improving direction. Magnitude gives local sensitivity. It does not directly report the distance to the optimum.</a:t>
            </a:r>
          </a:p>
        </p:txBody>
      </p:sp>
    </p:spTree>
    <p:extLst>
      <p:ext uri="{BB962C8B-B14F-4D97-AF65-F5344CB8AC3E}">
        <p14:creationId xmlns:p14="http://schemas.microsoft.com/office/powerpoint/2010/main" val="66544239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91B4E21-BDA1-4908-A454-9A1032139A27}"/>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GRADIENT DESCENT</a:t>
            </a:r>
          </a:p>
        </p:txBody>
      </p:sp>
      <p:sp>
        <p:nvSpPr>
          <p:cNvPr id="2" name="">
            <a:extLst xmlns:a="http://schemas.openxmlformats.org/drawingml/2006/main">
              <a:ext uri="{FF2B5EF4-FFF2-40B4-BE49-F238E27FC236}">
                <a16:creationId xmlns:a16="http://schemas.microsoft.com/office/drawing/2014/main" id="{957B3168-0260-42B3-AE42-22B4284645D2}"/>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Move against the direction in which loss increases</a:t>
            </a:r>
          </a:p>
        </p:txBody>
      </p:sp>
      <p:sp>
        <p:nvSpPr>
          <p:cNvPr id="3" name="">
            <a:extLst xmlns:a="http://schemas.openxmlformats.org/drawingml/2006/main">
              <a:ext uri="{FF2B5EF4-FFF2-40B4-BE49-F238E27FC236}">
                <a16:creationId xmlns:a16="http://schemas.microsoft.com/office/drawing/2014/main" id="{39CE5C81-A7EE-41A5-91BC-DEEB7A792633}"/>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F0DB2D33-8D55-4927-A4B4-F79ED43DDA9A}"/>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2CC0D586-98E4-4A25-B39A-36D424DF34D7}"/>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68D1C661-4879-466B-A5E8-90363D52E93B}"/>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6AAAE16B-5B55-4CDA-ABF8-8B430C340A3C}"/>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874EB23D-DAAE-4FAD-B146-F973C1DA437D}"/>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DDB1855D-8BD7-4B15-9F0C-4E053473BD1A}"/>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4BD03E2B-AB69-478D-9C88-9F68672F91D9}"/>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16</a:t>
            </a:r>
          </a:p>
        </p:txBody>
      </p:sp>
      <p:sp>
        <p:nvSpPr>
          <p:cNvPr id="11" name="">
            <a:extLst xmlns:a="http://schemas.openxmlformats.org/drawingml/2006/main">
              <a:ext uri="{FF2B5EF4-FFF2-40B4-BE49-F238E27FC236}">
                <a16:creationId xmlns:a16="http://schemas.microsoft.com/office/drawing/2014/main" id="{DC435A24-0B75-487E-ACCF-B06B6A87B40B}"/>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w_next = w − η · dL/dw</a:t>
            </a:r>
          </a:p>
        </p:txBody>
      </p:sp>
      <p:sp>
        <p:nvSpPr>
          <p:cNvPr id="12" name="">
            <a:extLst xmlns:a="http://schemas.openxmlformats.org/drawingml/2006/main">
              <a:ext uri="{FF2B5EF4-FFF2-40B4-BE49-F238E27FC236}">
                <a16:creationId xmlns:a16="http://schemas.microsoft.com/office/drawing/2014/main" id="{CD8B7050-4A52-4E3C-8A9D-7B37EE9B575A}"/>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6B3BF190-D725-48C3-A2AA-FAD8D6E72C83}"/>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The derivative chooses direction; the learning rate η chooses step size. After the step, recompute the real loss rather than trusting the tangent forever.</a:t>
            </a:r>
          </a:p>
        </p:txBody>
      </p:sp>
    </p:spTree>
    <p:extLst>
      <p:ext uri="{BB962C8B-B14F-4D97-AF65-F5344CB8AC3E}">
        <p14:creationId xmlns:p14="http://schemas.microsoft.com/office/powerpoint/2010/main" val="49574525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E4F375E-89BC-4EEB-BB8A-F6AA14D98749}"/>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STEP SIZE</a:t>
            </a:r>
          </a:p>
        </p:txBody>
      </p:sp>
      <p:sp>
        <p:nvSpPr>
          <p:cNvPr id="2" name="">
            <a:extLst xmlns:a="http://schemas.openxmlformats.org/drawingml/2006/main">
              <a:ext uri="{FF2B5EF4-FFF2-40B4-BE49-F238E27FC236}">
                <a16:creationId xmlns:a16="http://schemas.microsoft.com/office/drawing/2014/main" id="{D55F89BC-86A1-4516-8B5F-E0311F56A494}"/>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The same derivative can produce three very different updates</a:t>
            </a:r>
          </a:p>
        </p:txBody>
      </p:sp>
      <p:sp>
        <p:nvSpPr>
          <p:cNvPr id="3" name="">
            <a:extLst xmlns:a="http://schemas.openxmlformats.org/drawingml/2006/main">
              <a:ext uri="{FF2B5EF4-FFF2-40B4-BE49-F238E27FC236}">
                <a16:creationId xmlns:a16="http://schemas.microsoft.com/office/drawing/2014/main" id="{067D154B-BCE3-4C71-BA41-6519E9B25D91}"/>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C3438131-81EB-4088-B944-1C2F05188C78}"/>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7EAF8ADF-16D3-4895-BCE6-2321902BC840}"/>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2A1A45E0-9BAA-4C71-9486-F1D718ECFAE4}"/>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DB3E33AC-6F14-4144-9E31-15969E846B7A}"/>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F7418237-F564-4445-8157-57B0AA17A64C}"/>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A89A2BAC-8741-4434-943F-B13015CC699C}"/>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6FC6F3A5-2C62-445B-821E-021C40F58E53}"/>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17</a:t>
            </a:r>
          </a:p>
        </p:txBody>
      </p:sp>
      <p:sp>
        <p:nvSpPr>
          <p:cNvPr id="11" name="">
            <a:extLst xmlns:a="http://schemas.openxmlformats.org/drawingml/2006/main">
              <a:ext uri="{FF2B5EF4-FFF2-40B4-BE49-F238E27FC236}">
                <a16:creationId xmlns:a16="http://schemas.microsoft.com/office/drawing/2014/main" id="{BFAF15AC-52FC-476F-B6D7-3BCD2FE05395}"/>
              </a:ext>
            </a:extLst>
          </p:cNvPr>
          <p:cNvSpPr>
            <a:spLocks xmlns:a="http://schemas.openxmlformats.org/drawingml/2006/main" noGrp="1"/>
          </p:cNvSpPr>
          <p:nvPr/>
        </p:nvSpPr>
        <p:spPr>
          <a:xfrm xmlns:a="http://schemas.openxmlformats.org/drawingml/2006/main">
            <a:off x="6858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8518B28-9C48-42B5-BDB0-773FBFD9A9D8}"/>
              </a:ext>
            </a:extLst>
          </p:cNvPr>
          <p:cNvSpPr>
            <a:spLocks xmlns:a="http://schemas.openxmlformats.org/drawingml/2006/main" noGrp="1"/>
          </p:cNvSpPr>
          <p:nvPr/>
        </p:nvSpPr>
        <p:spPr>
          <a:xfrm xmlns:a="http://schemas.openxmlformats.org/drawingml/2006/main">
            <a:off x="6858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Too small</a:t>
            </a:r>
          </a:p>
        </p:txBody>
      </p:sp>
      <p:sp>
        <p:nvSpPr>
          <p:cNvPr id="13" name="">
            <a:extLst xmlns:a="http://schemas.openxmlformats.org/drawingml/2006/main">
              <a:ext uri="{FF2B5EF4-FFF2-40B4-BE49-F238E27FC236}">
                <a16:creationId xmlns:a16="http://schemas.microsoft.com/office/drawing/2014/main" id="{4EAB8691-709B-4A30-A751-8FB143B293F8}"/>
              </a:ext>
            </a:extLst>
          </p:cNvPr>
          <p:cNvSpPr>
            <a:spLocks xmlns:a="http://schemas.openxmlformats.org/drawingml/2006/main" noGrp="1"/>
          </p:cNvSpPr>
          <p:nvPr/>
        </p:nvSpPr>
        <p:spPr>
          <a:xfrm xmlns:a="http://schemas.openxmlformats.org/drawingml/2006/main">
            <a:off x="6858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Loss usually falls, but progress is slow and training may consume unnecessary compute.</a:t>
            </a:r>
          </a:p>
        </p:txBody>
      </p:sp>
      <p:sp>
        <p:nvSpPr>
          <p:cNvPr id="14" name="">
            <a:extLst xmlns:a="http://schemas.openxmlformats.org/drawingml/2006/main">
              <a:ext uri="{FF2B5EF4-FFF2-40B4-BE49-F238E27FC236}">
                <a16:creationId xmlns:a16="http://schemas.microsoft.com/office/drawing/2014/main" id="{CD76558F-BEF0-45F0-984F-9AA94B69D46E}"/>
              </a:ext>
            </a:extLst>
          </p:cNvPr>
          <p:cNvSpPr>
            <a:spLocks xmlns:a="http://schemas.openxmlformats.org/drawingml/2006/main" noGrp="1"/>
          </p:cNvSpPr>
          <p:nvPr/>
        </p:nvSpPr>
        <p:spPr>
          <a:xfrm xmlns:a="http://schemas.openxmlformats.org/drawingml/2006/main">
            <a:off x="4400550" y="2247900"/>
            <a:ext cx="3390900" cy="381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F592CAA-201A-4AD5-8E7B-3E9E2970BFCB}"/>
              </a:ext>
            </a:extLst>
          </p:cNvPr>
          <p:cNvSpPr>
            <a:spLocks xmlns:a="http://schemas.openxmlformats.org/drawingml/2006/main" noGrp="1"/>
          </p:cNvSpPr>
          <p:nvPr/>
        </p:nvSpPr>
        <p:spPr>
          <a:xfrm xmlns:a="http://schemas.openxmlformats.org/drawingml/2006/main">
            <a:off x="440055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Useful</a:t>
            </a:r>
          </a:p>
        </p:txBody>
      </p:sp>
      <p:sp>
        <p:nvSpPr>
          <p:cNvPr id="16" name="">
            <a:extLst xmlns:a="http://schemas.openxmlformats.org/drawingml/2006/main">
              <a:ext uri="{FF2B5EF4-FFF2-40B4-BE49-F238E27FC236}">
                <a16:creationId xmlns:a16="http://schemas.microsoft.com/office/drawing/2014/main" id="{5B9D45C1-5978-4D98-AA38-A286F94B7B14}"/>
              </a:ext>
            </a:extLst>
          </p:cNvPr>
          <p:cNvSpPr>
            <a:spLocks xmlns:a="http://schemas.openxmlformats.org/drawingml/2006/main" noGrp="1"/>
          </p:cNvSpPr>
          <p:nvPr/>
        </p:nvSpPr>
        <p:spPr>
          <a:xfrm xmlns:a="http://schemas.openxmlformats.org/drawingml/2006/main">
            <a:off x="440055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The step is large enough to move while remaining consistent with the local slope.</a:t>
            </a:r>
          </a:p>
        </p:txBody>
      </p:sp>
      <p:sp>
        <p:nvSpPr>
          <p:cNvPr id="17" name="">
            <a:extLst xmlns:a="http://schemas.openxmlformats.org/drawingml/2006/main">
              <a:ext uri="{FF2B5EF4-FFF2-40B4-BE49-F238E27FC236}">
                <a16:creationId xmlns:a16="http://schemas.microsoft.com/office/drawing/2014/main" id="{47A0B8AE-530A-48C7-938C-E3A88BD93063}"/>
              </a:ext>
            </a:extLst>
          </p:cNvPr>
          <p:cNvSpPr>
            <a:spLocks xmlns:a="http://schemas.openxmlformats.org/drawingml/2006/main" noGrp="1"/>
          </p:cNvSpPr>
          <p:nvPr/>
        </p:nvSpPr>
        <p:spPr>
          <a:xfrm xmlns:a="http://schemas.openxmlformats.org/drawingml/2006/main">
            <a:off x="81153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96A55DF-762F-4B0D-8FEC-F90C6FB5E71C}"/>
              </a:ext>
            </a:extLst>
          </p:cNvPr>
          <p:cNvSpPr>
            <a:spLocks xmlns:a="http://schemas.openxmlformats.org/drawingml/2006/main" noGrp="1"/>
          </p:cNvSpPr>
          <p:nvPr/>
        </p:nvSpPr>
        <p:spPr>
          <a:xfrm xmlns:a="http://schemas.openxmlformats.org/drawingml/2006/main">
            <a:off x="81153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Too large</a:t>
            </a:r>
          </a:p>
        </p:txBody>
      </p:sp>
      <p:sp>
        <p:nvSpPr>
          <p:cNvPr id="19" name="">
            <a:extLst xmlns:a="http://schemas.openxmlformats.org/drawingml/2006/main">
              <a:ext uri="{FF2B5EF4-FFF2-40B4-BE49-F238E27FC236}">
                <a16:creationId xmlns:a16="http://schemas.microsoft.com/office/drawing/2014/main" id="{F64BB5E3-78AF-4383-884E-1A18B37A5DE2}"/>
              </a:ext>
            </a:extLst>
          </p:cNvPr>
          <p:cNvSpPr>
            <a:spLocks xmlns:a="http://schemas.openxmlformats.org/drawingml/2006/main" noGrp="1"/>
          </p:cNvSpPr>
          <p:nvPr/>
        </p:nvSpPr>
        <p:spPr>
          <a:xfrm xmlns:a="http://schemas.openxmlformats.org/drawingml/2006/main">
            <a:off x="81153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The update can overshoot the minimum, oscillate, or make the loss diverge.</a:t>
            </a:r>
          </a:p>
        </p:txBody>
      </p:sp>
    </p:spTree>
    <p:extLst>
      <p:ext uri="{BB962C8B-B14F-4D97-AF65-F5344CB8AC3E}">
        <p14:creationId xmlns:p14="http://schemas.microsoft.com/office/powerpoint/2010/main" val="200113785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1EC5F53-5D2C-457D-BA4B-6B3C5046BB32}"/>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BACKPROPAGATION</a:t>
            </a:r>
          </a:p>
        </p:txBody>
      </p:sp>
      <p:sp>
        <p:nvSpPr>
          <p:cNvPr id="2" name="">
            <a:extLst xmlns:a="http://schemas.openxmlformats.org/drawingml/2006/main">
              <a:ext uri="{FF2B5EF4-FFF2-40B4-BE49-F238E27FC236}">
                <a16:creationId xmlns:a16="http://schemas.microsoft.com/office/drawing/2014/main" id="{94BF7338-7F97-427A-8755-37CDEC82D02C}"/>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Chain local rates of change through the neuron</a:t>
            </a:r>
          </a:p>
        </p:txBody>
      </p:sp>
      <p:sp>
        <p:nvSpPr>
          <p:cNvPr id="3" name="">
            <a:extLst xmlns:a="http://schemas.openxmlformats.org/drawingml/2006/main">
              <a:ext uri="{FF2B5EF4-FFF2-40B4-BE49-F238E27FC236}">
                <a16:creationId xmlns:a16="http://schemas.microsoft.com/office/drawing/2014/main" id="{F3F0DFFA-ED82-4450-9E7E-710A2C287268}"/>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B2104BBB-F526-445E-8148-32E20B9F2AA4}"/>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7BE2F0D2-001C-43A0-8A03-9CAE2FE7FA35}"/>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9C159F40-09E3-4758-92C2-A166677FACBB}"/>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56618102-51C5-4F59-BE2F-9702B67EB30A}"/>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82F85E10-B3D1-4DF0-ACA5-2D0D8C29E424}"/>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50BDB8C7-460E-4823-82E4-B27F978591D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4CB81A8B-EC4B-42F8-BDE5-16D1E4958D74}"/>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18</a:t>
            </a:r>
          </a:p>
        </p:txBody>
      </p:sp>
      <p:sp>
        <p:nvSpPr>
          <p:cNvPr id="11" name="">
            <a:extLst xmlns:a="http://schemas.openxmlformats.org/drawingml/2006/main">
              <a:ext uri="{FF2B5EF4-FFF2-40B4-BE49-F238E27FC236}">
                <a16:creationId xmlns:a16="http://schemas.microsoft.com/office/drawing/2014/main" id="{896FD2A0-B3DA-4184-AD5B-4BC3C19FBFD7}"/>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dL/dw = (dL/dp) · (dp/dz) · (dz/dw)</a:t>
            </a:r>
          </a:p>
        </p:txBody>
      </p:sp>
      <p:sp>
        <p:nvSpPr>
          <p:cNvPr id="12" name="">
            <a:extLst xmlns:a="http://schemas.openxmlformats.org/drawingml/2006/main">
              <a:ext uri="{FF2B5EF4-FFF2-40B4-BE49-F238E27FC236}">
                <a16:creationId xmlns:a16="http://schemas.microsoft.com/office/drawing/2014/main" id="{AF030D3B-CBEE-49A9-9998-A38C8E926C95}"/>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41243A27-C262-4DFB-B199-4CE9DB8FCACC}"/>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Loss changes with probability; probability changes with score; score changes with the weight. Multiply those local sensitivities to get the parameter’s effect on loss.</a:t>
            </a:r>
          </a:p>
        </p:txBody>
      </p:sp>
    </p:spTree>
    <p:extLst>
      <p:ext uri="{BB962C8B-B14F-4D97-AF65-F5344CB8AC3E}">
        <p14:creationId xmlns:p14="http://schemas.microsoft.com/office/powerpoint/2010/main" val="137504830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39D4D41-6FE2-4BCC-8CB9-FDC30DFBB98C}"/>
              </a:ext>
            </a:extLst>
          </p:cNvPr>
          <p:cNvSpPr>
            <a:spLocks xmlns:a="http://schemas.openxmlformats.org/drawingml/2006/main" noGrp="1"/>
          </p:cNvSpPr>
          <p:nvPr/>
        </p:nvSpPr>
        <p:spPr>
          <a:xfrm xmlns:a="http://schemas.openxmlformats.org/drawingml/2006/main">
            <a:off x="685800" y="2495550"/>
            <a:ext cx="108204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350" b="1" i="0">
                <a:solidFill>
                  <a:srgbClr val="000000"/>
                </a:solidFill>
                <a:latin typeface="Helvetica Neue"/>
                <a:ea typeface="Helvetica Neue"/>
                <a:cs typeface="Helvetica Neue"/>
              </a:defRPr>
            </a:pPr>
            <a:r>
              <a:rPr sz="4350" b="1" i="0">
                <a:solidFill>
                  <a:srgbClr val="000000"/>
                </a:solidFill>
                <a:latin typeface="Helvetica Neue"/>
                <a:ea typeface="Helvetica Neue"/>
                <a:cs typeface="Helvetica Neue"/>
              </a:rPr>
              <a:t>Next: compute one complete update</a:t>
            </a:r>
          </a:p>
        </p:txBody>
      </p:sp>
      <p:sp>
        <p:nvSpPr>
          <p:cNvPr id="2" name="">
            <a:extLst xmlns:a="http://schemas.openxmlformats.org/drawingml/2006/main">
              <a:ext uri="{FF2B5EF4-FFF2-40B4-BE49-F238E27FC236}">
                <a16:creationId xmlns:a16="http://schemas.microsoft.com/office/drawing/2014/main" id="{DE590AFA-4CA8-4A46-8D53-93CF98A001C7}"/>
              </a:ext>
            </a:extLst>
          </p:cNvPr>
          <p:cNvSpPr>
            <a:spLocks xmlns:a="http://schemas.openxmlformats.org/drawingml/2006/main" noGrp="1"/>
          </p:cNvSpPr>
          <p:nvPr/>
        </p:nvSpPr>
        <p:spPr>
          <a:xfrm xmlns:a="http://schemas.openxmlformats.org/drawingml/2006/main">
            <a:off x="685800" y="4210050"/>
            <a:ext cx="8572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75" b="0" i="0">
                <a:solidFill>
                  <a:srgbClr val="555B65"/>
                </a:solidFill>
                <a:latin typeface="Helvetica Neue"/>
                <a:ea typeface="Helvetica Neue"/>
                <a:cs typeface="Helvetica Neue"/>
              </a:defRPr>
            </a:pPr>
            <a:r>
              <a:rPr sz="1875" b="0" i="0">
                <a:solidFill>
                  <a:srgbClr val="555B65"/>
                </a:solidFill>
                <a:latin typeface="Helvetica Neue"/>
                <a:ea typeface="Helvetica Neue"/>
                <a:cs typeface="Helvetica Neue"/>
              </a:rPr>
              <a:t>Return at 1:30 with the loss curve and chain rule still visible.</a:t>
            </a:r>
          </a:p>
        </p:txBody>
      </p:sp>
      <p:sp>
        <p:nvSpPr>
          <p:cNvPr id="3" name="">
            <a:extLst xmlns:a="http://schemas.openxmlformats.org/drawingml/2006/main">
              <a:ext uri="{FF2B5EF4-FFF2-40B4-BE49-F238E27FC236}">
                <a16:creationId xmlns:a16="http://schemas.microsoft.com/office/drawing/2014/main" id="{58BB5C08-6A7A-4075-A641-B68950C7A8C4}"/>
              </a:ext>
            </a:extLst>
          </p:cNvPr>
          <p:cNvSpPr>
            <a:spLocks xmlns:a="http://schemas.openxmlformats.org/drawingml/2006/main" noGrp="1"/>
          </p:cNvSpPr>
          <p:nvPr/>
        </p:nvSpPr>
        <p:spPr>
          <a:xfrm xmlns:a="http://schemas.openxmlformats.org/drawingml/2006/main">
            <a:off x="685800" y="819150"/>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200" b="1" i="0">
                <a:solidFill>
                  <a:srgbClr val="3D8DFF"/>
                </a:solidFill>
                <a:latin typeface="Helvetica Neue"/>
                <a:ea typeface="Helvetica Neue"/>
                <a:cs typeface="Helvetica Neue"/>
              </a:defRPr>
            </a:pPr>
            <a:r>
              <a:rPr sz="1200" b="1" i="0">
                <a:solidFill>
                  <a:srgbClr val="3D8DFF"/>
                </a:solidFill>
                <a:latin typeface="Helvetica Neue"/>
                <a:ea typeface="Helvetica Neue"/>
                <a:cs typeface="Helvetica Neue"/>
              </a:rPr>
              <a:t>1:20–1:30</a:t>
            </a:r>
          </a:p>
        </p:txBody>
      </p:sp>
      <p:sp>
        <p:nvSpPr>
          <p:cNvPr id="4" name="">
            <a:extLst xmlns:a="http://schemas.openxmlformats.org/drawingml/2006/main">
              <a:ext uri="{FF2B5EF4-FFF2-40B4-BE49-F238E27FC236}">
                <a16:creationId xmlns:a16="http://schemas.microsoft.com/office/drawing/2014/main" id="{1C4C11DB-6DCB-449A-A6F9-23A52EFC7A3F}"/>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5" name="">
            <a:extLst xmlns:a="http://schemas.openxmlformats.org/drawingml/2006/main">
              <a:ext uri="{FF2B5EF4-FFF2-40B4-BE49-F238E27FC236}">
                <a16:creationId xmlns:a16="http://schemas.microsoft.com/office/drawing/2014/main" id="{FA7ECE4A-4332-4AEA-8DDA-64BEAC43CD0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19</a:t>
            </a:r>
          </a:p>
        </p:txBody>
      </p:sp>
    </p:spTree>
    <p:extLst>
      <p:ext uri="{BB962C8B-B14F-4D97-AF65-F5344CB8AC3E}">
        <p14:creationId xmlns:p14="http://schemas.microsoft.com/office/powerpoint/2010/main" val="40744742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971880F-F3A8-4871-A34A-F8DB8A74AF76}"/>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USEFUL SIMPLIFICATION</a:t>
            </a:r>
          </a:p>
        </p:txBody>
      </p:sp>
      <p:sp>
        <p:nvSpPr>
          <p:cNvPr id="2" name="">
            <a:extLst xmlns:a="http://schemas.openxmlformats.org/drawingml/2006/main">
              <a:ext uri="{FF2B5EF4-FFF2-40B4-BE49-F238E27FC236}">
                <a16:creationId xmlns:a16="http://schemas.microsoft.com/office/drawing/2014/main" id="{AC1C9811-2EDC-46F9-AAE8-8FA4152FE43B}"/>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550" b="1" i="0">
                <a:solidFill>
                  <a:srgbClr val="000000"/>
                </a:solidFill>
                <a:latin typeface="Helvetica Neue"/>
                <a:ea typeface="Helvetica Neue"/>
                <a:cs typeface="Helvetica Neue"/>
              </a:defRPr>
            </a:pPr>
            <a:r>
              <a:rPr sz="2550" b="1" i="0">
                <a:solidFill>
                  <a:srgbClr val="000000"/>
                </a:solidFill>
                <a:latin typeface="Helvetica Neue"/>
                <a:ea typeface="Helvetica Neue"/>
                <a:cs typeface="Helvetica Neue"/>
              </a:rPr>
              <a:t>For sigmoid plus cross-entropy, the score derivative becomes prediction minus label</a:t>
            </a:r>
          </a:p>
        </p:txBody>
      </p:sp>
      <p:sp>
        <p:nvSpPr>
          <p:cNvPr id="3" name="">
            <a:extLst xmlns:a="http://schemas.openxmlformats.org/drawingml/2006/main">
              <a:ext uri="{FF2B5EF4-FFF2-40B4-BE49-F238E27FC236}">
                <a16:creationId xmlns:a16="http://schemas.microsoft.com/office/drawing/2014/main" id="{1F614670-4797-4EA7-B77E-AB33D1A3D96F}"/>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E1B0834-B40C-4E47-A31D-158D89E92572}"/>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F80CCC47-A1DA-48A1-BBC4-7BD6233F79E6}"/>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2AD60A05-666A-4F05-9195-D7B0C8DAD1C1}"/>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F0042F90-75A5-42F2-A88F-417BB9CE3152}"/>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84AFAD70-025E-461A-9F7A-586ADDE37A8B}"/>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2206DB10-D3B3-4E38-A80E-A482878B501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7550CDB0-68B5-461E-AB9A-81776393811C}"/>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20</a:t>
            </a:r>
          </a:p>
        </p:txBody>
      </p:sp>
      <p:sp>
        <p:nvSpPr>
          <p:cNvPr id="11" name="">
            <a:extLst xmlns:a="http://schemas.openxmlformats.org/drawingml/2006/main">
              <a:ext uri="{FF2B5EF4-FFF2-40B4-BE49-F238E27FC236}">
                <a16:creationId xmlns:a16="http://schemas.microsoft.com/office/drawing/2014/main" id="{7F9F2E04-279E-45E6-878A-A111FD9DA131}"/>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dL/dz = p − y</a:t>
            </a:r>
          </a:p>
        </p:txBody>
      </p:sp>
      <p:sp>
        <p:nvSpPr>
          <p:cNvPr id="12" name="">
            <a:extLst xmlns:a="http://schemas.openxmlformats.org/drawingml/2006/main">
              <a:ext uri="{FF2B5EF4-FFF2-40B4-BE49-F238E27FC236}">
                <a16:creationId xmlns:a16="http://schemas.microsoft.com/office/drawing/2014/main" id="{86652971-41C2-45B9-BBEC-78D7C592C9BF}"/>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58DAB3BC-4522-40A0-BF1A-FF70708DFA00}"/>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The sign says whether the score is too high or too low. The magnitude says how far the probability is from the observed binary label.</a:t>
            </a:r>
          </a:p>
        </p:txBody>
      </p:sp>
    </p:spTree>
    <p:extLst>
      <p:ext uri="{BB962C8B-B14F-4D97-AF65-F5344CB8AC3E}">
        <p14:creationId xmlns:p14="http://schemas.microsoft.com/office/powerpoint/2010/main" val="2083199082"/>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064C6F5-0835-47F1-B476-F18F42C76B80}"/>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ONE TRAINING STEP</a:t>
            </a:r>
          </a:p>
        </p:txBody>
      </p:sp>
      <p:sp>
        <p:nvSpPr>
          <p:cNvPr id="2" name="">
            <a:extLst xmlns:a="http://schemas.openxmlformats.org/drawingml/2006/main">
              <a:ext uri="{FF2B5EF4-FFF2-40B4-BE49-F238E27FC236}">
                <a16:creationId xmlns:a16="http://schemas.microsoft.com/office/drawing/2014/main" id="{8928371D-5D0B-47FA-97DB-B525FC7A2330}"/>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The gradient assigns credit or blame to each parameter</a:t>
            </a:r>
          </a:p>
        </p:txBody>
      </p:sp>
      <p:sp>
        <p:nvSpPr>
          <p:cNvPr id="3" name="">
            <a:extLst xmlns:a="http://schemas.openxmlformats.org/drawingml/2006/main">
              <a:ext uri="{FF2B5EF4-FFF2-40B4-BE49-F238E27FC236}">
                <a16:creationId xmlns:a16="http://schemas.microsoft.com/office/drawing/2014/main" id="{72081C2C-F5A3-482E-B8C8-BBB40ADE57DD}"/>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E422371D-BB6C-4BD7-9747-D9F3A330FE77}"/>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3DE23CC8-C90E-472A-A427-0470818D64C9}"/>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A85FFF3E-2E75-4B5E-AB59-C6D3D56034F0}"/>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6732E7E4-95AD-4A30-B9EA-10D0D6931697}"/>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9DA54468-763F-4981-9780-BF3C6C9D38EB}"/>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4091645E-C317-422A-BCF5-5EF7CFC92B7D}"/>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7F75E84C-F7CD-4DD6-A6E1-7A4E31EB2C59}"/>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21</a:t>
            </a:r>
          </a:p>
        </p:txBody>
      </p:sp>
      <p:graphicFrame>
        <p:nvGraphicFramePr>
          <p:cNvPr id="23" name=""/>
          <p:cNvGraphicFramePr/>
          <p:nvPr/>
        </p:nvGraphicFramePr>
        <p:xfrm>
          <a:off xmlns:a="http://schemas.openxmlformats.org/drawingml/2006/main" x="781050" y="2114550"/>
          <a:ext xmlns:a="http://schemas.openxmlformats.org/drawingml/2006/main" cx="10629900" cy="3714750"/>
        </p:xfrm>
        <a:graphic xmlns:a="http://schemas.openxmlformats.org/drawingml/2006/main">
          <a:graphicData uri="http://schemas.openxmlformats.org/drawingml/2006/table">
            <a:tbl>
              <a:tblPr/>
              <a:tblGrid>
                <a:gridCol w="2286000"/>
                <a:gridCol w="5810250"/>
                <a:gridCol w="2533650"/>
              </a:tblGrid>
              <a:tr h="476250">
                <a:tc>
                  <a:txBody>
                    <a:bodyPr/>
                    <a:lstStyle/>
                    <a:p>
                      <a:r>
                        <a:rPr sz="1275" b="1">
                          <a:solidFill>
                            <a:srgbClr val="FFFFFF"/>
                          </a:solidFill>
                        </a:rPr>
                        <a:t>Quantity</a:t>
                      </a:r>
                    </a:p>
                  </a:txBody>
                  <a:tcPr marL="91440" marR="91440" marT="45720" marB="45720">
                    <a:solidFill>
                      <a:srgbClr val="000000"/>
                    </a:solidFill>
                  </a:tcPr>
                </a:tc>
                <a:tc>
                  <a:txBody>
                    <a:bodyPr/>
                    <a:lstStyle/>
                    <a:p>
                      <a:r>
                        <a:rPr sz="1275" b="1">
                          <a:solidFill>
                            <a:srgbClr val="FFFFFF"/>
                          </a:solidFill>
                        </a:rPr>
                        <a:t>Calculation</a:t>
                      </a:r>
                    </a:p>
                  </a:txBody>
                  <a:tcPr marL="91440" marR="91440" marT="45720" marB="45720">
                    <a:solidFill>
                      <a:srgbClr val="000000"/>
                    </a:solidFill>
                  </a:tcPr>
                </a:tc>
                <a:tc>
                  <a:txBody>
                    <a:bodyPr/>
                    <a:lstStyle/>
                    <a:p>
                      <a:r>
                        <a:rPr sz="1275" b="1">
                          <a:solidFill>
                            <a:srgbClr val="FFFFFF"/>
                          </a:solidFill>
                        </a:rPr>
                        <a:t>Result</a:t>
                      </a:r>
                    </a:p>
                  </a:txBody>
                  <a:tcPr marL="91440" marR="91440" marT="45720" marB="45720">
                    <a:solidFill>
                      <a:srgbClr val="000000"/>
                    </a:solidFill>
                  </a:tcPr>
                </a:tc>
              </a:tr>
              <a:tr h="647700">
                <a:tc>
                  <a:txBody>
                    <a:bodyPr/>
                    <a:lstStyle/>
                    <a:p>
                      <a:r>
                        <a:rPr sz="1275" b="1"/>
                        <a:t>Score error</a:t>
                      </a:r>
                    </a:p>
                  </a:txBody>
                  <a:tcPr marL="91440" marR="91440" marT="45720" marB="45720">
                    <a:solidFill>
                      <a:srgbClr val="F1F2F4"/>
                    </a:solidFill>
                  </a:tcPr>
                </a:tc>
                <a:tc>
                  <a:txBody>
                    <a:bodyPr/>
                    <a:lstStyle/>
                    <a:p>
                      <a:r>
                        <a:rPr sz="1275"/>
                        <a:t>dz = p − y</a:t>
                      </a:r>
                    </a:p>
                  </a:txBody>
                  <a:tcPr marL="91440" marR="91440" marT="45720" marB="45720"/>
                </a:tc>
                <a:tc>
                  <a:txBody>
                    <a:bodyPr/>
                    <a:lstStyle/>
                    <a:p>
                      <a:r>
                        <a:rPr sz="1275"/>
                        <a:t>−0.332</a:t>
                      </a:r>
                    </a:p>
                  </a:txBody>
                  <a:tcPr marL="91440" marR="91440" marT="45720" marB="45720"/>
                </a:tc>
              </a:tr>
              <a:tr h="647700">
                <a:tc>
                  <a:txBody>
                    <a:bodyPr/>
                    <a:lstStyle/>
                    <a:p>
                      <a:r>
                        <a:rPr sz="1275" b="1"/>
                        <a:t>Weight 1 gradient</a:t>
                      </a:r>
                    </a:p>
                  </a:txBody>
                  <a:tcPr marL="91440" marR="91440" marT="45720" marB="45720">
                    <a:solidFill>
                      <a:srgbClr val="F1F2F4"/>
                    </a:solidFill>
                  </a:tcPr>
                </a:tc>
                <a:tc>
                  <a:txBody>
                    <a:bodyPr/>
                    <a:lstStyle/>
                    <a:p>
                      <a:r>
                        <a:rPr sz="1275"/>
                        <a:t>dw₁ = dz · x₁</a:t>
                      </a:r>
                    </a:p>
                  </a:txBody>
                  <a:tcPr marL="91440" marR="91440" marT="45720" marB="45720"/>
                </a:tc>
                <a:tc>
                  <a:txBody>
                    <a:bodyPr/>
                    <a:lstStyle/>
                    <a:p>
                      <a:r>
                        <a:rPr sz="1275"/>
                        <a:t>−0.332</a:t>
                      </a:r>
                    </a:p>
                  </a:txBody>
                  <a:tcPr marL="91440" marR="91440" marT="45720" marB="45720"/>
                </a:tc>
              </a:tr>
              <a:tr h="647700">
                <a:tc>
                  <a:txBody>
                    <a:bodyPr/>
                    <a:lstStyle/>
                    <a:p>
                      <a:r>
                        <a:rPr sz="1275" b="1"/>
                        <a:t>Weight 2 gradient</a:t>
                      </a:r>
                    </a:p>
                  </a:txBody>
                  <a:tcPr marL="91440" marR="91440" marT="45720" marB="45720">
                    <a:solidFill>
                      <a:srgbClr val="F1F2F4"/>
                    </a:solidFill>
                  </a:tcPr>
                </a:tc>
                <a:tc>
                  <a:txBody>
                    <a:bodyPr/>
                    <a:lstStyle/>
                    <a:p>
                      <a:r>
                        <a:rPr sz="1275"/>
                        <a:t>dw₂ = dz · x₂</a:t>
                      </a:r>
                    </a:p>
                  </a:txBody>
                  <a:tcPr marL="91440" marR="91440" marT="45720" marB="45720"/>
                </a:tc>
                <a:tc>
                  <a:txBody>
                    <a:bodyPr/>
                    <a:lstStyle/>
                    <a:p>
                      <a:r>
                        <a:rPr sz="1275"/>
                        <a:t>0.000</a:t>
                      </a:r>
                    </a:p>
                  </a:txBody>
                  <a:tcPr marL="91440" marR="91440" marT="45720" marB="45720"/>
                </a:tc>
              </a:tr>
              <a:tr h="647700">
                <a:tc>
                  <a:txBody>
                    <a:bodyPr/>
                    <a:lstStyle/>
                    <a:p>
                      <a:r>
                        <a:rPr sz="1275" b="1"/>
                        <a:t>Bias gradient</a:t>
                      </a:r>
                    </a:p>
                  </a:txBody>
                  <a:tcPr marL="91440" marR="91440" marT="45720" marB="45720">
                    <a:solidFill>
                      <a:srgbClr val="F1F2F4"/>
                    </a:solidFill>
                  </a:tcPr>
                </a:tc>
                <a:tc>
                  <a:txBody>
                    <a:bodyPr/>
                    <a:lstStyle/>
                    <a:p>
                      <a:r>
                        <a:rPr sz="1275"/>
                        <a:t>db = dz</a:t>
                      </a:r>
                    </a:p>
                  </a:txBody>
                  <a:tcPr marL="91440" marR="91440" marT="45720" marB="45720"/>
                </a:tc>
                <a:tc>
                  <a:txBody>
                    <a:bodyPr/>
                    <a:lstStyle/>
                    <a:p>
                      <a:r>
                        <a:rPr sz="1275"/>
                        <a:t>−0.332</a:t>
                      </a:r>
                    </a:p>
                  </a:txBody>
                  <a:tcPr marL="91440" marR="91440" marT="45720" marB="45720"/>
                </a:tc>
              </a:tr>
              <a:tr h="647700">
                <a:tc>
                  <a:txBody>
                    <a:bodyPr/>
                    <a:lstStyle/>
                    <a:p>
                      <a:r>
                        <a:rPr sz="1275" b="1"/>
                        <a:t>Update, η = 0.1</a:t>
                      </a:r>
                    </a:p>
                  </a:txBody>
                  <a:tcPr marL="91440" marR="91440" marT="45720" marB="45720">
                    <a:solidFill>
                      <a:srgbClr val="F1F2F4"/>
                    </a:solidFill>
                  </a:tcPr>
                </a:tc>
                <a:tc>
                  <a:txBody>
                    <a:bodyPr/>
                    <a:lstStyle/>
                    <a:p>
                      <a:r>
                        <a:rPr sz="1275"/>
                        <a:t>parameter − η · gradient</a:t>
                      </a:r>
                    </a:p>
                  </a:txBody>
                  <a:tcPr marL="91440" marR="91440" marT="45720" marB="45720"/>
                </a:tc>
                <a:tc>
                  <a:txBody>
                    <a:bodyPr/>
                    <a:lstStyle/>
                    <a:p>
                      <a:r>
                        <a:rPr sz="1275"/>
                        <a:t>w₁ and b rise</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6F0A549D-56CA-4D48-9B6E-F4D1EA9D01C1}"/>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x₂ was absent, so this example supplies no evidence about w₂.</a:t>
            </a:r>
          </a:p>
        </p:txBody>
      </p:sp>
    </p:spTree>
    <p:extLst>
      <p:ext uri="{BB962C8B-B14F-4D97-AF65-F5344CB8AC3E}">
        <p14:creationId xmlns:p14="http://schemas.microsoft.com/office/powerpoint/2010/main" val="118689773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C3BD6D4-75B6-4828-9AE2-A4C167F1B9AC}"/>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VERIFY THE CONSEQUENCE</a:t>
            </a:r>
          </a:p>
        </p:txBody>
      </p:sp>
      <p:sp>
        <p:nvSpPr>
          <p:cNvPr id="2" name="">
            <a:extLst xmlns:a="http://schemas.openxmlformats.org/drawingml/2006/main">
              <a:ext uri="{FF2B5EF4-FFF2-40B4-BE49-F238E27FC236}">
                <a16:creationId xmlns:a16="http://schemas.microsoft.com/office/drawing/2014/main" id="{083C8CDB-54D3-4480-89A8-21146F18FD94}"/>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A useful update improves the actual objective</a:t>
            </a:r>
          </a:p>
        </p:txBody>
      </p:sp>
      <p:sp>
        <p:nvSpPr>
          <p:cNvPr id="3" name="">
            <a:extLst xmlns:a="http://schemas.openxmlformats.org/drawingml/2006/main">
              <a:ext uri="{FF2B5EF4-FFF2-40B4-BE49-F238E27FC236}">
                <a16:creationId xmlns:a16="http://schemas.microsoft.com/office/drawing/2014/main" id="{F0E04989-5C7C-4987-9EFB-2B58509F2D86}"/>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51C0ADE8-3207-486B-94DD-48AF3D4AEEA2}"/>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CAD5F5D4-AF64-4CAD-8673-BF74C883C52B}"/>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3379CDD5-1C8D-4996-B854-F5A67667A4E5}"/>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23319BB4-32E8-49BC-890C-B01533DFF1A7}"/>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2E0A6E90-449D-45DA-9449-765F6BBE0BDC}"/>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31F1D660-2717-4763-BEAB-22F952F28A2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FD56FDAF-6655-4D53-AC2F-05A29678E58A}"/>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22</a:t>
            </a:r>
          </a:p>
        </p:txBody>
      </p:sp>
      <p:graphicFrame>
        <p:nvGraphicFramePr>
          <p:cNvPr id="23" name=""/>
          <p:cNvGraphicFramePr/>
          <p:nvPr/>
        </p:nvGraphicFramePr>
        <p:xfrm>
          <a:off xmlns:a="http://schemas.openxmlformats.org/drawingml/2006/main" x="781050" y="2114550"/>
          <a:ext xmlns:a="http://schemas.openxmlformats.org/drawingml/2006/main" cx="10629900" cy="3714750"/>
        </p:xfrm>
        <a:graphic xmlns:a="http://schemas.openxmlformats.org/drawingml/2006/main">
          <a:graphicData uri="http://schemas.openxmlformats.org/drawingml/2006/table">
            <a:tbl>
              <a:tblPr/>
              <a:tblGrid>
                <a:gridCol w="2667000"/>
                <a:gridCol w="3981450"/>
                <a:gridCol w="3981450"/>
              </a:tblGrid>
              <a:tr h="476250">
                <a:tc>
                  <a:txBody>
                    <a:bodyPr/>
                    <a:lstStyle/>
                    <a:p>
                      <a:r>
                        <a:rPr sz="1275" b="1">
                          <a:solidFill>
                            <a:srgbClr val="FFFFFF"/>
                          </a:solidFill>
                        </a:rPr>
                        <a:t/>
                      </a:r>
                    </a:p>
                  </a:txBody>
                  <a:tcPr marL="91440" marR="91440" marT="45720" marB="45720">
                    <a:solidFill>
                      <a:srgbClr val="000000"/>
                    </a:solidFill>
                  </a:tcPr>
                </a:tc>
                <a:tc>
                  <a:txBody>
                    <a:bodyPr/>
                    <a:lstStyle/>
                    <a:p>
                      <a:r>
                        <a:rPr sz="1275" b="1">
                          <a:solidFill>
                            <a:srgbClr val="FFFFFF"/>
                          </a:solidFill>
                        </a:rPr>
                        <a:t>Before</a:t>
                      </a:r>
                    </a:p>
                  </a:txBody>
                  <a:tcPr marL="91440" marR="91440" marT="45720" marB="45720">
                    <a:solidFill>
                      <a:srgbClr val="000000"/>
                    </a:solidFill>
                  </a:tcPr>
                </a:tc>
                <a:tc>
                  <a:txBody>
                    <a:bodyPr/>
                    <a:lstStyle/>
                    <a:p>
                      <a:r>
                        <a:rPr sz="1275" b="1">
                          <a:solidFill>
                            <a:srgbClr val="FFFFFF"/>
                          </a:solidFill>
                        </a:rPr>
                        <a:t>After one step</a:t>
                      </a:r>
                    </a:p>
                  </a:txBody>
                  <a:tcPr marL="91440" marR="91440" marT="45720" marB="45720">
                    <a:solidFill>
                      <a:srgbClr val="000000"/>
                    </a:solidFill>
                  </a:tcPr>
                </a:tc>
              </a:tr>
              <a:tr h="647700">
                <a:tc>
                  <a:txBody>
                    <a:bodyPr/>
                    <a:lstStyle/>
                    <a:p>
                      <a:r>
                        <a:rPr sz="1275" b="1"/>
                        <a:t>w₁</a:t>
                      </a:r>
                    </a:p>
                  </a:txBody>
                  <a:tcPr marL="91440" marR="91440" marT="45720" marB="45720">
                    <a:solidFill>
                      <a:srgbClr val="F1F2F4"/>
                    </a:solidFill>
                  </a:tcPr>
                </a:tc>
                <a:tc>
                  <a:txBody>
                    <a:bodyPr/>
                    <a:lstStyle/>
                    <a:p>
                      <a:r>
                        <a:rPr sz="1275"/>
                        <a:t>1.200</a:t>
                      </a:r>
                    </a:p>
                  </a:txBody>
                  <a:tcPr marL="91440" marR="91440" marT="45720" marB="45720"/>
                </a:tc>
                <a:tc>
                  <a:txBody>
                    <a:bodyPr/>
                    <a:lstStyle/>
                    <a:p>
                      <a:r>
                        <a:rPr sz="1275"/>
                        <a:t>1.233</a:t>
                      </a:r>
                    </a:p>
                  </a:txBody>
                  <a:tcPr marL="91440" marR="91440" marT="45720" marB="45720"/>
                </a:tc>
              </a:tr>
              <a:tr h="647700">
                <a:tc>
                  <a:txBody>
                    <a:bodyPr/>
                    <a:lstStyle/>
                    <a:p>
                      <a:r>
                        <a:rPr sz="1275" b="1"/>
                        <a:t>b</a:t>
                      </a:r>
                    </a:p>
                  </a:txBody>
                  <a:tcPr marL="91440" marR="91440" marT="45720" marB="45720">
                    <a:solidFill>
                      <a:srgbClr val="F1F2F4"/>
                    </a:solidFill>
                  </a:tcPr>
                </a:tc>
                <a:tc>
                  <a:txBody>
                    <a:bodyPr/>
                    <a:lstStyle/>
                    <a:p>
                      <a:r>
                        <a:rPr sz="1275"/>
                        <a:t>−0.500</a:t>
                      </a:r>
                    </a:p>
                  </a:txBody>
                  <a:tcPr marL="91440" marR="91440" marT="45720" marB="45720"/>
                </a:tc>
                <a:tc>
                  <a:txBody>
                    <a:bodyPr/>
                    <a:lstStyle/>
                    <a:p>
                      <a:r>
                        <a:rPr sz="1275"/>
                        <a:t>−0.467</a:t>
                      </a:r>
                    </a:p>
                  </a:txBody>
                  <a:tcPr marL="91440" marR="91440" marT="45720" marB="45720"/>
                </a:tc>
              </a:tr>
              <a:tr h="647700">
                <a:tc>
                  <a:txBody>
                    <a:bodyPr/>
                    <a:lstStyle/>
                    <a:p>
                      <a:r>
                        <a:rPr sz="1275" b="1"/>
                        <a:t>z</a:t>
                      </a:r>
                    </a:p>
                  </a:txBody>
                  <a:tcPr marL="91440" marR="91440" marT="45720" marB="45720">
                    <a:solidFill>
                      <a:srgbClr val="F1F2F4"/>
                    </a:solidFill>
                  </a:tcPr>
                </a:tc>
                <a:tc>
                  <a:txBody>
                    <a:bodyPr/>
                    <a:lstStyle/>
                    <a:p>
                      <a:r>
                        <a:rPr sz="1275"/>
                        <a:t>0.700</a:t>
                      </a:r>
                    </a:p>
                  </a:txBody>
                  <a:tcPr marL="91440" marR="91440" marT="45720" marB="45720"/>
                </a:tc>
                <a:tc>
                  <a:txBody>
                    <a:bodyPr/>
                    <a:lstStyle/>
                    <a:p>
                      <a:r>
                        <a:rPr sz="1275"/>
                        <a:t>0.766</a:t>
                      </a:r>
                    </a:p>
                  </a:txBody>
                  <a:tcPr marL="91440" marR="91440" marT="45720" marB="45720"/>
                </a:tc>
              </a:tr>
              <a:tr h="647700">
                <a:tc>
                  <a:txBody>
                    <a:bodyPr/>
                    <a:lstStyle/>
                    <a:p>
                      <a:r>
                        <a:rPr sz="1275" b="1"/>
                        <a:t>p(y=1)</a:t>
                      </a:r>
                    </a:p>
                  </a:txBody>
                  <a:tcPr marL="91440" marR="91440" marT="45720" marB="45720">
                    <a:solidFill>
                      <a:srgbClr val="F1F2F4"/>
                    </a:solidFill>
                  </a:tcPr>
                </a:tc>
                <a:tc>
                  <a:txBody>
                    <a:bodyPr/>
                    <a:lstStyle/>
                    <a:p>
                      <a:r>
                        <a:rPr sz="1275"/>
                        <a:t>0.668</a:t>
                      </a:r>
                    </a:p>
                  </a:txBody>
                  <a:tcPr marL="91440" marR="91440" marT="45720" marB="45720"/>
                </a:tc>
                <a:tc>
                  <a:txBody>
                    <a:bodyPr/>
                    <a:lstStyle/>
                    <a:p>
                      <a:r>
                        <a:rPr sz="1275"/>
                        <a:t>0.683</a:t>
                      </a:r>
                    </a:p>
                  </a:txBody>
                  <a:tcPr marL="91440" marR="91440" marT="45720" marB="45720"/>
                </a:tc>
              </a:tr>
              <a:tr h="647700">
                <a:tc>
                  <a:txBody>
                    <a:bodyPr/>
                    <a:lstStyle/>
                    <a:p>
                      <a:r>
                        <a:rPr sz="1275" b="1"/>
                        <a:t>Loss</a:t>
                      </a:r>
                    </a:p>
                  </a:txBody>
                  <a:tcPr marL="91440" marR="91440" marT="45720" marB="45720">
                    <a:solidFill>
                      <a:srgbClr val="F1F2F4"/>
                    </a:solidFill>
                  </a:tcPr>
                </a:tc>
                <a:tc>
                  <a:txBody>
                    <a:bodyPr/>
                    <a:lstStyle/>
                    <a:p>
                      <a:r>
                        <a:rPr sz="1275"/>
                        <a:t>0.403</a:t>
                      </a:r>
                    </a:p>
                  </a:txBody>
                  <a:tcPr marL="91440" marR="91440" marT="45720" marB="45720"/>
                </a:tc>
                <a:tc>
                  <a:txBody>
                    <a:bodyPr/>
                    <a:lstStyle/>
                    <a:p>
                      <a:r>
                        <a:rPr sz="1275"/>
                        <a:t>0.381</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D9834FE1-4F9D-4F46-B128-5C0EFC6BAFFF}"/>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The derivative predicted a locally improving direction; the recomputed loss confirms it.</a:t>
            </a:r>
          </a:p>
        </p:txBody>
      </p:sp>
    </p:spTree>
    <p:extLst>
      <p:ext uri="{BB962C8B-B14F-4D97-AF65-F5344CB8AC3E}">
        <p14:creationId xmlns:p14="http://schemas.microsoft.com/office/powerpoint/2010/main" val="67802294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B48BB3A-53D8-4C0D-998C-A7AF850BDAC7}"/>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EXECUTABLE WORKED EXAMPLE</a:t>
            </a:r>
          </a:p>
        </p:txBody>
      </p:sp>
      <p:sp>
        <p:nvSpPr>
          <p:cNvPr id="2" name="">
            <a:extLst xmlns:a="http://schemas.openxmlformats.org/drawingml/2006/main">
              <a:ext uri="{FF2B5EF4-FFF2-40B4-BE49-F238E27FC236}">
                <a16:creationId xmlns:a16="http://schemas.microsoft.com/office/drawing/2014/main" id="{E7628B9B-A6F6-4DF6-9FBC-33A3A14C417E}"/>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Python reproduces the complete hand calculation</a:t>
            </a:r>
          </a:p>
        </p:txBody>
      </p:sp>
      <p:sp>
        <p:nvSpPr>
          <p:cNvPr id="3" name="">
            <a:extLst xmlns:a="http://schemas.openxmlformats.org/drawingml/2006/main">
              <a:ext uri="{FF2B5EF4-FFF2-40B4-BE49-F238E27FC236}">
                <a16:creationId xmlns:a16="http://schemas.microsoft.com/office/drawing/2014/main" id="{B1DF725E-E4A5-44A7-B415-685672B9389E}"/>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251451D-D085-467C-A6A2-B6D8B877AEB6}"/>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F63F3435-271E-479C-B947-842F4D65C137}"/>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3CC34C16-8E9F-4F6F-AEB9-9AEF39B4CE9C}"/>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674273F6-78A5-4471-8DC7-91C6FAA0BF34}"/>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70BC18EE-E23F-419E-9083-BA6FE4ED93BF}"/>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AAFF5485-1074-490B-9456-C08328DBF7AF}"/>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ECBB3A61-94E4-4A77-86CA-04B574F7A796}"/>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23</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b20a73570aa4029"/>
          <a:stretch xmlns:a="http://schemas.openxmlformats.org/drawingml/2006/main"/>
        </p:blipFill>
        <p:spPr>
          <a:xfrm xmlns:a="http://schemas.openxmlformats.org/drawingml/2006/main">
            <a:off x="4512119" y="2076450"/>
            <a:ext cx="6787262" cy="3810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5D439D66-30F9-41A3-BA52-BD6B583D2A9E}"/>
              </a:ext>
            </a:extLst>
          </p:cNvPr>
          <p:cNvSpPr>
            <a:spLocks xmlns:a="http://schemas.openxmlformats.org/drawingml/2006/main" noGrp="1"/>
          </p:cNvSpPr>
          <p:nvPr/>
        </p:nvSpPr>
        <p:spPr>
          <a:xfrm xmlns:a="http://schemas.openxmlformats.org/drawingml/2006/main">
            <a:off x="781050" y="2143125"/>
            <a:ext cx="3333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800" b="1" i="0">
                <a:solidFill>
                  <a:srgbClr val="000000"/>
                </a:solidFill>
                <a:latin typeface="Helvetica Neue"/>
                <a:ea typeface="Helvetica Neue"/>
                <a:cs typeface="Helvetica Neue"/>
              </a:defRPr>
            </a:pPr>
            <a:r>
              <a:rPr sz="1800" b="1" i="0">
                <a:solidFill>
                  <a:srgbClr val="000000"/>
                </a:solidFill>
                <a:latin typeface="Helvetica Neue"/>
                <a:ea typeface="Helvetica Neue"/>
                <a:cs typeface="Helvetica Neue"/>
              </a:rPr>
              <a:t>One ticket, one neuron, one auditable update.</a:t>
            </a:r>
          </a:p>
        </p:txBody>
      </p:sp>
      <p:sp>
        <p:nvSpPr>
          <p:cNvPr id="13" name="">
            <a:extLst xmlns:a="http://schemas.openxmlformats.org/drawingml/2006/main">
              <a:ext uri="{FF2B5EF4-FFF2-40B4-BE49-F238E27FC236}">
                <a16:creationId xmlns:a16="http://schemas.microsoft.com/office/drawing/2014/main" id="{E153C738-F9D4-4D7F-B726-D6F8DEC15BAE}"/>
              </a:ext>
            </a:extLst>
          </p:cNvPr>
          <p:cNvSpPr>
            <a:spLocks xmlns:a="http://schemas.openxmlformats.org/drawingml/2006/main" noGrp="1"/>
          </p:cNvSpPr>
          <p:nvPr/>
        </p:nvSpPr>
        <p:spPr>
          <a:xfrm xmlns:a="http://schemas.openxmlformats.org/drawingml/2006/main">
            <a:off x="781050" y="3143250"/>
            <a:ext cx="3333750" cy="219075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txBody>
          <a:bodyPr xmlns:a="http://schemas.openxmlformats.org/drawingml/2006/main" lIns="152400" tIns="171450" rIns="152400" bIns="171450" anchor="ctr"/>
          <a:lstStyle xmlns:a="http://schemas.openxmlformats.org/drawingml/2006/main"/>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z = 0.700</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p = 0.668</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loss = 0.403</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dL/dz = -0.332</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w₁: 1.200 → 1.233</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b: -0.500 → -0.467</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loss: 0.403 → 0.382</a:t>
            </a:r>
          </a:p>
        </p:txBody>
      </p:sp>
      <p:sp>
        <p:nvSpPr>
          <p:cNvPr id="14" name="">
            <a:extLst xmlns:a="http://schemas.openxmlformats.org/drawingml/2006/main">
              <a:ext uri="{FF2B5EF4-FFF2-40B4-BE49-F238E27FC236}">
                <a16:creationId xmlns:a16="http://schemas.microsoft.com/office/drawing/2014/main" id="{548DC61C-4AC1-4CAB-9C8F-0EFE7B33562E}"/>
              </a:ext>
            </a:extLst>
          </p:cNvPr>
          <p:cNvSpPr>
            <a:spLocks xmlns:a="http://schemas.openxmlformats.org/drawingml/2006/main" noGrp="1"/>
          </p:cNvSpPr>
          <p:nvPr/>
        </p:nvSpPr>
        <p:spPr>
          <a:xfrm xmlns:a="http://schemas.openxmlformats.org/drawingml/2006/main">
            <a:off x="781050" y="5543550"/>
            <a:ext cx="3333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Run 01_single_neuron.py, then change one input and predict which gradients become zero.</a:t>
            </a:r>
          </a:p>
        </p:txBody>
      </p:sp>
    </p:spTree>
    <p:extLst>
      <p:ext uri="{BB962C8B-B14F-4D97-AF65-F5344CB8AC3E}">
        <p14:creationId xmlns:p14="http://schemas.microsoft.com/office/powerpoint/2010/main" val="93546744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D205866-DD98-48AF-9774-5132C6DBDA8D}"/>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NUMPY LAB</a:t>
            </a:r>
          </a:p>
        </p:txBody>
      </p:sp>
      <p:sp>
        <p:nvSpPr>
          <p:cNvPr id="2" name="">
            <a:extLst xmlns:a="http://schemas.openxmlformats.org/drawingml/2006/main">
              <a:ext uri="{FF2B5EF4-FFF2-40B4-BE49-F238E27FC236}">
                <a16:creationId xmlns:a16="http://schemas.microsoft.com/office/drawing/2014/main" id="{4A7F77DC-E978-4431-97A4-BA6E502AA8D2}"/>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Each function corresponds to one concept</a:t>
            </a:r>
          </a:p>
        </p:txBody>
      </p:sp>
      <p:sp>
        <p:nvSpPr>
          <p:cNvPr id="3" name="">
            <a:extLst xmlns:a="http://schemas.openxmlformats.org/drawingml/2006/main">
              <a:ext uri="{FF2B5EF4-FFF2-40B4-BE49-F238E27FC236}">
                <a16:creationId xmlns:a16="http://schemas.microsoft.com/office/drawing/2014/main" id="{86384D16-886E-4CBE-8311-D117CE2A7736}"/>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101924DE-D775-4BB2-B090-7A89A0167749}"/>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DA55165A-70D9-4A5F-B459-1A5360F20475}"/>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D39C5864-BD23-46F3-89D9-3B78965F8A31}"/>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3A769EDF-C5FE-4DD8-9FAD-7C0B41BD2416}"/>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91373A08-FCF8-43A6-AF0D-AC939D48E9A2}"/>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7E2C7242-0473-4891-8937-85561C80878B}"/>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4B4F3726-F25D-4504-A648-8FE28F23C29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24</a:t>
            </a:r>
          </a:p>
        </p:txBody>
      </p:sp>
      <p:sp>
        <p:nvSpPr>
          <p:cNvPr id="11" name="">
            <a:extLst xmlns:a="http://schemas.openxmlformats.org/drawingml/2006/main">
              <a:ext uri="{FF2B5EF4-FFF2-40B4-BE49-F238E27FC236}">
                <a16:creationId xmlns:a16="http://schemas.microsoft.com/office/drawing/2014/main" id="{26C38C06-A067-46F8-8FE7-D56F38CCCFA8}"/>
              </a:ext>
            </a:extLst>
          </p:cNvPr>
          <p:cNvSpPr>
            <a:spLocks xmlns:a="http://schemas.openxmlformats.org/drawingml/2006/main" noGrp="1"/>
          </p:cNvSpPr>
          <p:nvPr/>
        </p:nvSpPr>
        <p:spPr>
          <a:xfrm xmlns:a="http://schemas.openxmlformats.org/drawingml/2006/main">
            <a:off x="857250" y="2133600"/>
            <a:ext cx="10477500" cy="331470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sp>
      <p:sp>
        <p:nvSpPr>
          <p:cNvPr id="12" name="">
            <a:extLst xmlns:a="http://schemas.openxmlformats.org/drawingml/2006/main">
              <a:ext uri="{FF2B5EF4-FFF2-40B4-BE49-F238E27FC236}">
                <a16:creationId xmlns:a16="http://schemas.microsoft.com/office/drawing/2014/main" id="{B77D2038-A22A-47C8-941E-806EE4701A42}"/>
              </a:ext>
            </a:extLst>
          </p:cNvPr>
          <p:cNvSpPr>
            <a:spLocks xmlns:a="http://schemas.openxmlformats.org/drawingml/2006/main" noGrp="1"/>
          </p:cNvSpPr>
          <p:nvPr/>
        </p:nvSpPr>
        <p:spPr>
          <a:xfrm xmlns:a="http://schemas.openxmlformats.org/drawingml/2006/main">
            <a:off x="1162050" y="2419350"/>
            <a:ext cx="9867900" cy="2762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z = x @ w + b</a:t>
            </a:r>
          </a:p>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p = 1 / (1 + np.exp(-z))</a:t>
            </a:r>
          </a:p>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loss = -(y*np.log(p) + (1-y)*np.log(1-p))</a:t>
            </a:r>
          </a:p>
          <a:p xmlns:a="http://schemas.openxmlformats.org/drawingml/2006/main">
            <a:r>
              <a:t/>
            </a:r>
          </a:p>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dz = p - y</a:t>
            </a:r>
          </a:p>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dw, db = dz * x, dz</a:t>
            </a:r>
          </a:p>
          <a:p xmlns:a="http://schemas.openxmlformats.org/drawingml/2006/main">
            <a:pPr algn="l">
              <a:defRPr sz="1575" b="0" i="0">
                <a:solidFill>
                  <a:srgbClr val="FFFFFF"/>
                </a:solidFill>
                <a:latin typeface="SFMono-Regular"/>
                <a:ea typeface="SFMono-Regular"/>
                <a:cs typeface="SFMono-Regular"/>
              </a:defRPr>
            </a:pPr>
            <a:r>
              <a:rPr sz="1575" b="0" i="0">
                <a:solidFill>
                  <a:srgbClr val="FFFFFF"/>
                </a:solidFill>
                <a:latin typeface="SFMono-Regular"/>
                <a:ea typeface="SFMono-Regular"/>
                <a:cs typeface="SFMono-Regular"/>
              </a:rPr>
              <a:t>w, b = w - learning_rate*dw, b - learning_rate*db</a:t>
            </a:r>
          </a:p>
        </p:txBody>
      </p:sp>
      <p:sp>
        <p:nvSpPr>
          <p:cNvPr id="13" name="">
            <a:extLst xmlns:a="http://schemas.openxmlformats.org/drawingml/2006/main">
              <a:ext uri="{FF2B5EF4-FFF2-40B4-BE49-F238E27FC236}">
                <a16:creationId xmlns:a16="http://schemas.microsoft.com/office/drawing/2014/main" id="{46196AE8-3BB2-43CF-8743-CA6400B04FA0}"/>
              </a:ext>
            </a:extLst>
          </p:cNvPr>
          <p:cNvSpPr>
            <a:spLocks xmlns:a="http://schemas.openxmlformats.org/drawingml/2006/main" noGrp="1"/>
          </p:cNvSpPr>
          <p:nvPr/>
        </p:nvSpPr>
        <p:spPr>
          <a:xfrm xmlns:a="http://schemas.openxmlformats.org/drawingml/2006/main">
            <a:off x="1066800" y="5772150"/>
            <a:ext cx="10058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01_single_neuron.py prints this exact trace and writes the slide chart.</a:t>
            </a:r>
          </a:p>
        </p:txBody>
      </p:sp>
    </p:spTree>
    <p:extLst>
      <p:ext uri="{BB962C8B-B14F-4D97-AF65-F5344CB8AC3E}">
        <p14:creationId xmlns:p14="http://schemas.microsoft.com/office/powerpoint/2010/main" val="72612311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5400A0B-3D1C-44F0-8D9E-49C261701DF4}"/>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GRADIENT CHECK</a:t>
            </a:r>
          </a:p>
        </p:txBody>
      </p:sp>
      <p:sp>
        <p:nvSpPr>
          <p:cNvPr id="2" name="">
            <a:extLst xmlns:a="http://schemas.openxmlformats.org/drawingml/2006/main">
              <a:ext uri="{FF2B5EF4-FFF2-40B4-BE49-F238E27FC236}">
                <a16:creationId xmlns:a16="http://schemas.microsoft.com/office/drawing/2014/main" id="{81B758D5-F77E-40C2-9AF7-B82E0A756FA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Finite differences test the derivative without trusting the derivation</a:t>
            </a:r>
          </a:p>
        </p:txBody>
      </p:sp>
      <p:sp>
        <p:nvSpPr>
          <p:cNvPr id="3" name="">
            <a:extLst xmlns:a="http://schemas.openxmlformats.org/drawingml/2006/main">
              <a:ext uri="{FF2B5EF4-FFF2-40B4-BE49-F238E27FC236}">
                <a16:creationId xmlns:a16="http://schemas.microsoft.com/office/drawing/2014/main" id="{2D92A5EB-2853-4D51-B893-47513169D491}"/>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7D119D9D-FAB8-432F-9D3F-9F79FDC264CA}"/>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AF8D3683-7329-4473-A670-CCA9597B7AC5}"/>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03  LEARN</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1368603F-ED00-49AB-BED9-4EBB2CC074B5}"/>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B2579836-7723-4A6C-90B0-C9BB4635D424}"/>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ED9A5557-A325-494B-8013-941AFC517C77}"/>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0022CAE9-AAEB-42F8-B1CF-889B31288EE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8474877E-A1F8-434A-9F5F-CA1C721A5AC2}"/>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25</a:t>
            </a:r>
          </a:p>
        </p:txBody>
      </p:sp>
      <p:sp>
        <p:nvSpPr>
          <p:cNvPr id="11" name="">
            <a:extLst xmlns:a="http://schemas.openxmlformats.org/drawingml/2006/main">
              <a:ext uri="{FF2B5EF4-FFF2-40B4-BE49-F238E27FC236}">
                <a16:creationId xmlns:a16="http://schemas.microsoft.com/office/drawing/2014/main" id="{B2040546-BAC9-4962-8CD3-57DADC037F27}"/>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dL/dw ≈ [L(w + ε) − L(w − ε)] / (2ε)</a:t>
            </a:r>
          </a:p>
        </p:txBody>
      </p:sp>
      <p:sp>
        <p:nvSpPr>
          <p:cNvPr id="12" name="">
            <a:extLst xmlns:a="http://schemas.openxmlformats.org/drawingml/2006/main">
              <a:ext uri="{FF2B5EF4-FFF2-40B4-BE49-F238E27FC236}">
                <a16:creationId xmlns:a16="http://schemas.microsoft.com/office/drawing/2014/main" id="{03675AC7-19FD-4BB5-B916-A8A2F5482AC7}"/>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2D0FCEEB-3A9A-4AF1-BCCE-91489CF35A7E}"/>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Analytical and numerical gradients should agree within a tolerance. Large disagreement usually reveals a derivative, indexing, reduction, or mutation bug.</a:t>
            </a:r>
          </a:p>
        </p:txBody>
      </p:sp>
    </p:spTree>
    <p:extLst>
      <p:ext uri="{BB962C8B-B14F-4D97-AF65-F5344CB8AC3E}">
        <p14:creationId xmlns:p14="http://schemas.microsoft.com/office/powerpoint/2010/main" val="107639928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EF6D3B6-E632-4778-B554-B8823D063DEF}"/>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ONE EXAMPLE → BATCH</a:t>
            </a:r>
          </a:p>
        </p:txBody>
      </p:sp>
      <p:sp>
        <p:nvSpPr>
          <p:cNvPr id="2" name="">
            <a:extLst xmlns:a="http://schemas.openxmlformats.org/drawingml/2006/main">
              <a:ext uri="{FF2B5EF4-FFF2-40B4-BE49-F238E27FC236}">
                <a16:creationId xmlns:a16="http://schemas.microsoft.com/office/drawing/2014/main" id="{A725B238-7CAF-4F4F-A5C3-08DE35C242C6}"/>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Matrix multiplication performs many neuron calculations together</a:t>
            </a:r>
          </a:p>
        </p:txBody>
      </p:sp>
      <p:sp>
        <p:nvSpPr>
          <p:cNvPr id="3" name="">
            <a:extLst xmlns:a="http://schemas.openxmlformats.org/drawingml/2006/main">
              <a:ext uri="{FF2B5EF4-FFF2-40B4-BE49-F238E27FC236}">
                <a16:creationId xmlns:a16="http://schemas.microsoft.com/office/drawing/2014/main" id="{1D8B51D4-8D05-4E02-B349-34E5AB3B2CFA}"/>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5EEFE7CB-C339-4D0D-AE29-85E21941DF01}"/>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419BB6FF-FF3E-4257-BAD4-EEF4B6438C02}"/>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5FDB3012-9D43-490A-9A8C-6E8FF64B8020}"/>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EFD31325-1647-467A-B287-90A4B2EA824A}"/>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BD45D97B-32D3-4E86-AB76-B6EB69FE1D59}"/>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B6EA537D-A595-426A-8DE3-9C79911B62F8}"/>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32B6F077-15D1-4B24-886C-FD6EFC5CC2FC}"/>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26</a:t>
            </a:r>
          </a:p>
        </p:txBody>
      </p:sp>
      <p:sp>
        <p:nvSpPr>
          <p:cNvPr id="11" name="">
            <a:extLst xmlns:a="http://schemas.openxmlformats.org/drawingml/2006/main">
              <a:ext uri="{FF2B5EF4-FFF2-40B4-BE49-F238E27FC236}">
                <a16:creationId xmlns:a16="http://schemas.microsoft.com/office/drawing/2014/main" id="{C3FE9430-BE12-496B-8CB2-B81E8E8A0808}"/>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Z = XW + b</a:t>
            </a:r>
          </a:p>
        </p:txBody>
      </p:sp>
      <p:sp>
        <p:nvSpPr>
          <p:cNvPr id="12" name="">
            <a:extLst xmlns:a="http://schemas.openxmlformats.org/drawingml/2006/main">
              <a:ext uri="{FF2B5EF4-FFF2-40B4-BE49-F238E27FC236}">
                <a16:creationId xmlns:a16="http://schemas.microsoft.com/office/drawing/2014/main" id="{D1F29F4D-BD5E-4112-A43C-71D32A3E8F41}"/>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35797CD1-F05B-4C11-B3E5-38D47F18D531}"/>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X holds examples by row. W holds learned feature-to-output weights. Broadcasting adds one bias vector to every row.</a:t>
            </a:r>
          </a:p>
        </p:txBody>
      </p:sp>
    </p:spTree>
    <p:extLst>
      <p:ext uri="{BB962C8B-B14F-4D97-AF65-F5344CB8AC3E}">
        <p14:creationId xmlns:p14="http://schemas.microsoft.com/office/powerpoint/2010/main" val="20720735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0285A93-13CD-4DE6-9FB7-C2644314D968}"/>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SHAPE CONTRACT</a:t>
            </a:r>
          </a:p>
        </p:txBody>
      </p:sp>
      <p:sp>
        <p:nvSpPr>
          <p:cNvPr id="2" name="">
            <a:extLst xmlns:a="http://schemas.openxmlformats.org/drawingml/2006/main">
              <a:ext uri="{FF2B5EF4-FFF2-40B4-BE49-F238E27FC236}">
                <a16:creationId xmlns:a16="http://schemas.microsoft.com/office/drawing/2014/main" id="{78C9E54C-2723-4723-8CBE-254F94DE3416}"/>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Every dimension has a semantic meaning</a:t>
            </a:r>
          </a:p>
        </p:txBody>
      </p:sp>
      <p:sp>
        <p:nvSpPr>
          <p:cNvPr id="3" name="">
            <a:extLst xmlns:a="http://schemas.openxmlformats.org/drawingml/2006/main">
              <a:ext uri="{FF2B5EF4-FFF2-40B4-BE49-F238E27FC236}">
                <a16:creationId xmlns:a16="http://schemas.microsoft.com/office/drawing/2014/main" id="{2BD33F38-4393-49FC-965A-6381F7A54759}"/>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D2B64F24-D411-426A-909B-6380A837A386}"/>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8AA6700E-2C65-49AC-BA45-E4CBFB1BF4CD}"/>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8219375C-7B72-4453-9B7C-F6CAE861DCC8}"/>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F784B608-D39B-44D9-B2D6-8F92D9DA4C38}"/>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021CA485-8204-4212-AD09-7F48AC94B047}"/>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DB0AAC4B-A012-47CA-86A8-22C18164EBE7}"/>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4C9CFB0E-A12E-4671-9BD1-C831248FDEE4}"/>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27</a:t>
            </a:r>
          </a:p>
        </p:txBody>
      </p:sp>
      <p:graphicFrame>
        <p:nvGraphicFramePr>
          <p:cNvPr id="22" name=""/>
          <p:cNvGraphicFramePr/>
          <p:nvPr/>
        </p:nvGraphicFramePr>
        <p:xfrm>
          <a:off xmlns:a="http://schemas.openxmlformats.org/drawingml/2006/main" x="781050" y="2114550"/>
          <a:ext xmlns:a="http://schemas.openxmlformats.org/drawingml/2006/main" cx="10629900" cy="3714750"/>
        </p:xfrm>
        <a:graphic xmlns:a="http://schemas.openxmlformats.org/drawingml/2006/main">
          <a:graphicData uri="http://schemas.openxmlformats.org/drawingml/2006/table">
            <a:tbl>
              <a:tblPr/>
              <a:tblGrid>
                <a:gridCol w="2095500"/>
                <a:gridCol w="2476500"/>
                <a:gridCol w="6057900"/>
              </a:tblGrid>
              <a:tr h="476250">
                <a:tc>
                  <a:txBody>
                    <a:bodyPr/>
                    <a:lstStyle/>
                    <a:p>
                      <a:r>
                        <a:rPr sz="1275" b="1">
                          <a:solidFill>
                            <a:srgbClr val="FFFFFF"/>
                          </a:solidFill>
                        </a:rPr>
                        <a:t>Tensor</a:t>
                      </a:r>
                    </a:p>
                  </a:txBody>
                  <a:tcPr marL="91440" marR="91440" marT="45720" marB="45720">
                    <a:solidFill>
                      <a:srgbClr val="000000"/>
                    </a:solidFill>
                  </a:tcPr>
                </a:tc>
                <a:tc>
                  <a:txBody>
                    <a:bodyPr/>
                    <a:lstStyle/>
                    <a:p>
                      <a:r>
                        <a:rPr sz="1275" b="1">
                          <a:solidFill>
                            <a:srgbClr val="FFFFFF"/>
                          </a:solidFill>
                        </a:rPr>
                        <a:t>Shape</a:t>
                      </a:r>
                    </a:p>
                  </a:txBody>
                  <a:tcPr marL="91440" marR="91440" marT="45720" marB="45720">
                    <a:solidFill>
                      <a:srgbClr val="000000"/>
                    </a:solidFill>
                  </a:tcPr>
                </a:tc>
                <a:tc>
                  <a:txBody>
                    <a:bodyPr/>
                    <a:lstStyle/>
                    <a:p>
                      <a:r>
                        <a:rPr sz="1275" b="1">
                          <a:solidFill>
                            <a:srgbClr val="FFFFFF"/>
                          </a:solidFill>
                        </a:rPr>
                        <a:t>Meaning</a:t>
                      </a:r>
                    </a:p>
                  </a:txBody>
                  <a:tcPr marL="91440" marR="91440" marT="45720" marB="45720">
                    <a:solidFill>
                      <a:srgbClr val="000000"/>
                    </a:solidFill>
                  </a:tcPr>
                </a:tc>
              </a:tr>
              <a:tr h="647700">
                <a:tc>
                  <a:txBody>
                    <a:bodyPr/>
                    <a:lstStyle/>
                    <a:p>
                      <a:r>
                        <a:rPr sz="1275" b="1"/>
                        <a:t>X</a:t>
                      </a:r>
                    </a:p>
                  </a:txBody>
                  <a:tcPr marL="91440" marR="91440" marT="45720" marB="45720">
                    <a:solidFill>
                      <a:srgbClr val="F1F2F4"/>
                    </a:solidFill>
                  </a:tcPr>
                </a:tc>
                <a:tc>
                  <a:txBody>
                    <a:bodyPr/>
                    <a:lstStyle/>
                    <a:p>
                      <a:r>
                        <a:rPr sz="1275"/>
                        <a:t>[batch, features]</a:t>
                      </a:r>
                    </a:p>
                  </a:txBody>
                  <a:tcPr marL="91440" marR="91440" marT="45720" marB="45720"/>
                </a:tc>
                <a:tc>
                  <a:txBody>
                    <a:bodyPr/>
                    <a:lstStyle/>
                    <a:p>
                      <a:r>
                        <a:rPr sz="1275"/>
                        <a:t>One row per ticket</a:t>
                      </a:r>
                    </a:p>
                  </a:txBody>
                  <a:tcPr marL="91440" marR="91440" marT="45720" marB="45720"/>
                </a:tc>
              </a:tr>
              <a:tr h="647700">
                <a:tc>
                  <a:txBody>
                    <a:bodyPr/>
                    <a:lstStyle/>
                    <a:p>
                      <a:r>
                        <a:rPr sz="1275" b="1"/>
                        <a:t>W</a:t>
                      </a:r>
                    </a:p>
                  </a:txBody>
                  <a:tcPr marL="91440" marR="91440" marT="45720" marB="45720">
                    <a:solidFill>
                      <a:srgbClr val="F1F2F4"/>
                    </a:solidFill>
                  </a:tcPr>
                </a:tc>
                <a:tc>
                  <a:txBody>
                    <a:bodyPr/>
                    <a:lstStyle/>
                    <a:p>
                      <a:r>
                        <a:rPr sz="1275"/>
                        <a:t>[features, classes]</a:t>
                      </a:r>
                    </a:p>
                  </a:txBody>
                  <a:tcPr marL="91440" marR="91440" marT="45720" marB="45720"/>
                </a:tc>
                <a:tc>
                  <a:txBody>
                    <a:bodyPr/>
                    <a:lstStyle/>
                    <a:p>
                      <a:r>
                        <a:rPr sz="1275"/>
                        <a:t>One column of output weights per class</a:t>
                      </a:r>
                    </a:p>
                  </a:txBody>
                  <a:tcPr marL="91440" marR="91440" marT="45720" marB="45720"/>
                </a:tc>
              </a:tr>
              <a:tr h="647700">
                <a:tc>
                  <a:txBody>
                    <a:bodyPr/>
                    <a:lstStyle/>
                    <a:p>
                      <a:r>
                        <a:rPr sz="1275" b="1"/>
                        <a:t>b</a:t>
                      </a:r>
                    </a:p>
                  </a:txBody>
                  <a:tcPr marL="91440" marR="91440" marT="45720" marB="45720">
                    <a:solidFill>
                      <a:srgbClr val="F1F2F4"/>
                    </a:solidFill>
                  </a:tcPr>
                </a:tc>
                <a:tc>
                  <a:txBody>
                    <a:bodyPr/>
                    <a:lstStyle/>
                    <a:p>
                      <a:r>
                        <a:rPr sz="1275"/>
                        <a:t>[classes]</a:t>
                      </a:r>
                    </a:p>
                  </a:txBody>
                  <a:tcPr marL="91440" marR="91440" marT="45720" marB="45720"/>
                </a:tc>
                <a:tc>
                  <a:txBody>
                    <a:bodyPr/>
                    <a:lstStyle/>
                    <a:p>
                      <a:r>
                        <a:rPr sz="1275"/>
                        <a:t>One bias per output class</a:t>
                      </a:r>
                    </a:p>
                  </a:txBody>
                  <a:tcPr marL="91440" marR="91440" marT="45720" marB="45720"/>
                </a:tc>
              </a:tr>
              <a:tr h="647700">
                <a:tc>
                  <a:txBody>
                    <a:bodyPr/>
                    <a:lstStyle/>
                    <a:p>
                      <a:r>
                        <a:rPr sz="1275" b="1"/>
                        <a:t>Z</a:t>
                      </a:r>
                    </a:p>
                  </a:txBody>
                  <a:tcPr marL="91440" marR="91440" marT="45720" marB="45720">
                    <a:solidFill>
                      <a:srgbClr val="F1F2F4"/>
                    </a:solidFill>
                  </a:tcPr>
                </a:tc>
                <a:tc>
                  <a:txBody>
                    <a:bodyPr/>
                    <a:lstStyle/>
                    <a:p>
                      <a:r>
                        <a:rPr sz="1275"/>
                        <a:t>[batch, classes]</a:t>
                      </a:r>
                    </a:p>
                  </a:txBody>
                  <a:tcPr marL="91440" marR="91440" marT="45720" marB="45720"/>
                </a:tc>
                <a:tc>
                  <a:txBody>
                    <a:bodyPr/>
                    <a:lstStyle/>
                    <a:p>
                      <a:r>
                        <a:rPr sz="1275"/>
                        <a:t>One class score per example</a:t>
                      </a:r>
                    </a:p>
                  </a:txBody>
                  <a:tcPr marL="91440" marR="91440" marT="45720" marB="45720"/>
                </a:tc>
              </a:tr>
              <a:tr h="647700">
                <a:tc>
                  <a:txBody>
                    <a:bodyPr/>
                    <a:lstStyle/>
                    <a:p>
                      <a:r>
                        <a:rPr sz="1275" b="1"/>
                        <a:t>y</a:t>
                      </a:r>
                    </a:p>
                  </a:txBody>
                  <a:tcPr marL="91440" marR="91440" marT="45720" marB="45720">
                    <a:solidFill>
                      <a:srgbClr val="F1F2F4"/>
                    </a:solidFill>
                  </a:tcPr>
                </a:tc>
                <a:tc>
                  <a:txBody>
                    <a:bodyPr/>
                    <a:lstStyle/>
                    <a:p>
                      <a:r>
                        <a:rPr sz="1275"/>
                        <a:t>[batch]</a:t>
                      </a:r>
                    </a:p>
                  </a:txBody>
                  <a:tcPr marL="91440" marR="91440" marT="45720" marB="45720"/>
                </a:tc>
                <a:tc>
                  <a:txBody>
                    <a:bodyPr/>
                    <a:lstStyle/>
                    <a:p>
                      <a:r>
                        <a:rPr sz="1275"/>
                        <a:t>One correct class index per example</a:t>
                      </a:r>
                    </a:p>
                  </a:txBody>
                  <a:tcPr marL="91440" marR="91440" marT="45720" marB="45720"/>
                </a:tc>
              </a:tr>
            </a:tbl>
          </a:graphicData>
        </a:graphic>
      </p:graphicFrame>
    </p:spTree>
    <p:extLst>
      <p:ext uri="{BB962C8B-B14F-4D97-AF65-F5344CB8AC3E}">
        <p14:creationId xmlns:p14="http://schemas.microsoft.com/office/powerpoint/2010/main" val="77758801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8572E54-F17B-4543-9079-1DB5D81C10DF}"/>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COMMON TRAINING BUGS</a:t>
            </a:r>
          </a:p>
        </p:txBody>
      </p:sp>
      <p:sp>
        <p:nvSpPr>
          <p:cNvPr id="2" name="">
            <a:extLst xmlns:a="http://schemas.openxmlformats.org/drawingml/2006/main">
              <a:ext uri="{FF2B5EF4-FFF2-40B4-BE49-F238E27FC236}">
                <a16:creationId xmlns:a16="http://schemas.microsoft.com/office/drawing/2014/main" id="{460B80C2-E6C8-41C2-B7A0-C2AB65634D9C}"/>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The reduction rule changes the effective update</a:t>
            </a:r>
          </a:p>
        </p:txBody>
      </p:sp>
      <p:sp>
        <p:nvSpPr>
          <p:cNvPr id="3" name="">
            <a:extLst xmlns:a="http://schemas.openxmlformats.org/drawingml/2006/main">
              <a:ext uri="{FF2B5EF4-FFF2-40B4-BE49-F238E27FC236}">
                <a16:creationId xmlns:a16="http://schemas.microsoft.com/office/drawing/2014/main" id="{367B6381-71E8-4913-BA14-3E218B698C0F}"/>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D1E6A61A-4A69-413A-AE90-12E0C92EF7B3}"/>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1DC4268F-B8EF-4C17-918C-9121170F34CF}"/>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1AA74AA4-9D9D-4A53-AA1D-557EB6FA2344}"/>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4C453E62-909F-4C6E-9E9A-AB31F900C0AA}"/>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8ACF1685-DA72-40D7-8DC0-C87A9A706B03}"/>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AB4B6FEF-2679-4A09-B22D-34B61D36AC60}"/>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5E9A281E-7665-4730-A9CF-BC927C54C7EA}"/>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28</a:t>
            </a:r>
          </a:p>
        </p:txBody>
      </p:sp>
      <p:sp>
        <p:nvSpPr>
          <p:cNvPr id="11" name="">
            <a:extLst xmlns:a="http://schemas.openxmlformats.org/drawingml/2006/main">
              <a:ext uri="{FF2B5EF4-FFF2-40B4-BE49-F238E27FC236}">
                <a16:creationId xmlns:a16="http://schemas.microsoft.com/office/drawing/2014/main" id="{C3708755-2802-432E-8186-359FA643135D}"/>
              </a:ext>
            </a:extLst>
          </p:cNvPr>
          <p:cNvSpPr>
            <a:spLocks xmlns:a="http://schemas.openxmlformats.org/drawingml/2006/main" noGrp="1"/>
          </p:cNvSpPr>
          <p:nvPr/>
        </p:nvSpPr>
        <p:spPr>
          <a:xfrm xmlns:a="http://schemas.openxmlformats.org/drawingml/2006/main">
            <a:off x="685800" y="2247900"/>
            <a:ext cx="3390900" cy="381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A868864-357A-4DB6-8EA6-923A406229A8}"/>
              </a:ext>
            </a:extLst>
          </p:cNvPr>
          <p:cNvSpPr>
            <a:spLocks xmlns:a="http://schemas.openxmlformats.org/drawingml/2006/main" noGrp="1"/>
          </p:cNvSpPr>
          <p:nvPr/>
        </p:nvSpPr>
        <p:spPr>
          <a:xfrm xmlns:a="http://schemas.openxmlformats.org/drawingml/2006/main">
            <a:off x="6858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Sum instead of mean</a:t>
            </a:r>
          </a:p>
        </p:txBody>
      </p:sp>
      <p:sp>
        <p:nvSpPr>
          <p:cNvPr id="13" name="">
            <a:extLst xmlns:a="http://schemas.openxmlformats.org/drawingml/2006/main">
              <a:ext uri="{FF2B5EF4-FFF2-40B4-BE49-F238E27FC236}">
                <a16:creationId xmlns:a16="http://schemas.microsoft.com/office/drawing/2014/main" id="{82084015-B0CF-4473-9E15-02C54CB60581}"/>
              </a:ext>
            </a:extLst>
          </p:cNvPr>
          <p:cNvSpPr>
            <a:spLocks xmlns:a="http://schemas.openxmlformats.org/drawingml/2006/main" noGrp="1"/>
          </p:cNvSpPr>
          <p:nvPr/>
        </p:nvSpPr>
        <p:spPr>
          <a:xfrm xmlns:a="http://schemas.openxmlformats.org/drawingml/2006/main">
            <a:off x="6858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The update grows with batch size. Changing batch size silently changes the effective learning rate.</a:t>
            </a:r>
          </a:p>
        </p:txBody>
      </p:sp>
      <p:sp>
        <p:nvSpPr>
          <p:cNvPr id="14" name="">
            <a:extLst xmlns:a="http://schemas.openxmlformats.org/drawingml/2006/main">
              <a:ext uri="{FF2B5EF4-FFF2-40B4-BE49-F238E27FC236}">
                <a16:creationId xmlns:a16="http://schemas.microsoft.com/office/drawing/2014/main" id="{3E5A93E9-A8CD-494E-8F0C-2D8198145CA6}"/>
              </a:ext>
            </a:extLst>
          </p:cNvPr>
          <p:cNvSpPr>
            <a:spLocks xmlns:a="http://schemas.openxmlformats.org/drawingml/2006/main" noGrp="1"/>
          </p:cNvSpPr>
          <p:nvPr/>
        </p:nvSpPr>
        <p:spPr>
          <a:xfrm xmlns:a="http://schemas.openxmlformats.org/drawingml/2006/main">
            <a:off x="440055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F350DB9-10B4-4648-84BA-D07FE63D77DF}"/>
              </a:ext>
            </a:extLst>
          </p:cNvPr>
          <p:cNvSpPr>
            <a:spLocks xmlns:a="http://schemas.openxmlformats.org/drawingml/2006/main" noGrp="1"/>
          </p:cNvSpPr>
          <p:nvPr/>
        </p:nvSpPr>
        <p:spPr>
          <a:xfrm xmlns:a="http://schemas.openxmlformats.org/drawingml/2006/main">
            <a:off x="440055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Average twice</a:t>
            </a:r>
          </a:p>
        </p:txBody>
      </p:sp>
      <p:sp>
        <p:nvSpPr>
          <p:cNvPr id="16" name="">
            <a:extLst xmlns:a="http://schemas.openxmlformats.org/drawingml/2006/main">
              <a:ext uri="{FF2B5EF4-FFF2-40B4-BE49-F238E27FC236}">
                <a16:creationId xmlns:a16="http://schemas.microsoft.com/office/drawing/2014/main" id="{0420228F-FC49-4911-9263-04F5611B1C17}"/>
              </a:ext>
            </a:extLst>
          </p:cNvPr>
          <p:cNvSpPr>
            <a:spLocks xmlns:a="http://schemas.openxmlformats.org/drawingml/2006/main" noGrp="1"/>
          </p:cNvSpPr>
          <p:nvPr/>
        </p:nvSpPr>
        <p:spPr>
          <a:xfrm xmlns:a="http://schemas.openxmlformats.org/drawingml/2006/main">
            <a:off x="440055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Gradients shrink by an extra factor of the batch size and learning slows unexpectedly.</a:t>
            </a:r>
          </a:p>
        </p:txBody>
      </p:sp>
      <p:sp>
        <p:nvSpPr>
          <p:cNvPr id="17" name="">
            <a:extLst xmlns:a="http://schemas.openxmlformats.org/drawingml/2006/main">
              <a:ext uri="{FF2B5EF4-FFF2-40B4-BE49-F238E27FC236}">
                <a16:creationId xmlns:a16="http://schemas.microsoft.com/office/drawing/2014/main" id="{8A49B3B5-C545-4F37-8053-759D59ADF2CB}"/>
              </a:ext>
            </a:extLst>
          </p:cNvPr>
          <p:cNvSpPr>
            <a:spLocks xmlns:a="http://schemas.openxmlformats.org/drawingml/2006/main" noGrp="1"/>
          </p:cNvSpPr>
          <p:nvPr/>
        </p:nvSpPr>
        <p:spPr>
          <a:xfrm xmlns:a="http://schemas.openxmlformats.org/drawingml/2006/main">
            <a:off x="81153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29C02D6-2780-4F5F-8D26-706A87577CDD}"/>
              </a:ext>
            </a:extLst>
          </p:cNvPr>
          <p:cNvSpPr>
            <a:spLocks xmlns:a="http://schemas.openxmlformats.org/drawingml/2006/main" noGrp="1"/>
          </p:cNvSpPr>
          <p:nvPr/>
        </p:nvSpPr>
        <p:spPr>
          <a:xfrm xmlns:a="http://schemas.openxmlformats.org/drawingml/2006/main">
            <a:off x="81153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Forget to clear</a:t>
            </a:r>
          </a:p>
        </p:txBody>
      </p:sp>
      <p:sp>
        <p:nvSpPr>
          <p:cNvPr id="19" name="">
            <a:extLst xmlns:a="http://schemas.openxmlformats.org/drawingml/2006/main">
              <a:ext uri="{FF2B5EF4-FFF2-40B4-BE49-F238E27FC236}">
                <a16:creationId xmlns:a16="http://schemas.microsoft.com/office/drawing/2014/main" id="{3E78AC55-B9A4-407E-BE09-C0CDA839E750}"/>
              </a:ext>
            </a:extLst>
          </p:cNvPr>
          <p:cNvSpPr>
            <a:spLocks xmlns:a="http://schemas.openxmlformats.org/drawingml/2006/main" noGrp="1"/>
          </p:cNvSpPr>
          <p:nvPr/>
        </p:nvSpPr>
        <p:spPr>
          <a:xfrm xmlns:a="http://schemas.openxmlformats.org/drawingml/2006/main">
            <a:off x="81153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The next optimizer step includes stale evidence from earlier batches.</a:t>
            </a:r>
          </a:p>
        </p:txBody>
      </p:sp>
    </p:spTree>
    <p:extLst>
      <p:ext uri="{BB962C8B-B14F-4D97-AF65-F5344CB8AC3E}">
        <p14:creationId xmlns:p14="http://schemas.microsoft.com/office/powerpoint/2010/main" val="141284531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C3EB246-E76B-4E08-934E-A430ACA1AAC3}"/>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ONE OUTPUT → MANY</a:t>
            </a:r>
          </a:p>
        </p:txBody>
      </p:sp>
      <p:sp>
        <p:nvSpPr>
          <p:cNvPr id="2" name="">
            <a:extLst xmlns:a="http://schemas.openxmlformats.org/drawingml/2006/main">
              <a:ext uri="{FF2B5EF4-FFF2-40B4-BE49-F238E27FC236}">
                <a16:creationId xmlns:a16="http://schemas.microsoft.com/office/drawing/2014/main" id="{5A97B0FF-889C-4432-87F5-1F967E01D69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Multiclass classification is a layer of competing output neurons</a:t>
            </a:r>
          </a:p>
        </p:txBody>
      </p:sp>
      <p:sp>
        <p:nvSpPr>
          <p:cNvPr id="3" name="">
            <a:extLst xmlns:a="http://schemas.openxmlformats.org/drawingml/2006/main">
              <a:ext uri="{FF2B5EF4-FFF2-40B4-BE49-F238E27FC236}">
                <a16:creationId xmlns:a16="http://schemas.microsoft.com/office/drawing/2014/main" id="{705ECB61-AFDA-4EA2-BA17-D2227F55C04F}"/>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41FB5B3E-35DE-4DC7-8C72-520E1956F8A6}"/>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C187975B-00DD-48E3-8C93-C70BEC832027}"/>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2C222B7F-BB73-4B3E-A5DD-FEC57581A2F5}"/>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30D7AC62-F77D-468B-AE75-ED929CD42D92}"/>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1247E598-BE36-4D5A-B7BE-E7CFAD82D32F}"/>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68564136-9ADC-43EF-90FD-0A3F1120AF70}"/>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0F6274FB-610C-48F4-97AE-C7A40B81B97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29</a:t>
            </a:r>
          </a:p>
        </p:txBody>
      </p:sp>
      <p:sp>
        <p:nvSpPr>
          <p:cNvPr id="11" name="">
            <a:extLst xmlns:a="http://schemas.openxmlformats.org/drawingml/2006/main">
              <a:ext uri="{FF2B5EF4-FFF2-40B4-BE49-F238E27FC236}">
                <a16:creationId xmlns:a16="http://schemas.microsoft.com/office/drawing/2014/main" id="{057D7336-7944-4F2E-8249-32C9A068EC95}"/>
              </a:ext>
            </a:extLst>
          </p:cNvPr>
          <p:cNvSpPr>
            <a:spLocks xmlns:a="http://schemas.openxmlformats.org/drawingml/2006/main" noGrp="1"/>
          </p:cNvSpPr>
          <p:nvPr/>
        </p:nvSpPr>
        <p:spPr>
          <a:xfrm xmlns:a="http://schemas.openxmlformats.org/drawingml/2006/main">
            <a:off x="271272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2" name="">
            <a:extLst xmlns:a="http://schemas.openxmlformats.org/drawingml/2006/main">
              <a:ext uri="{FF2B5EF4-FFF2-40B4-BE49-F238E27FC236}">
                <a16:creationId xmlns:a16="http://schemas.microsoft.com/office/drawing/2014/main" id="{8077D771-0557-4604-86F6-1A71AC505704}"/>
              </a:ext>
            </a:extLst>
          </p:cNvPr>
          <p:cNvSpPr>
            <a:spLocks xmlns:a="http://schemas.openxmlformats.org/drawingml/2006/main" noGrp="1"/>
          </p:cNvSpPr>
          <p:nvPr/>
        </p:nvSpPr>
        <p:spPr>
          <a:xfrm xmlns:a="http://schemas.openxmlformats.org/drawingml/2006/main">
            <a:off x="68580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INPUT</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ticket features</a:t>
            </a:r>
          </a:p>
        </p:txBody>
      </p:sp>
      <p:sp>
        <p:nvSpPr>
          <p:cNvPr id="13" name="">
            <a:extLst xmlns:a="http://schemas.openxmlformats.org/drawingml/2006/main">
              <a:ext uri="{FF2B5EF4-FFF2-40B4-BE49-F238E27FC236}">
                <a16:creationId xmlns:a16="http://schemas.microsoft.com/office/drawing/2014/main" id="{B1BACDD4-8D1A-4528-93A0-A615A085BF85}"/>
              </a:ext>
            </a:extLst>
          </p:cNvPr>
          <p:cNvSpPr>
            <a:spLocks xmlns:a="http://schemas.openxmlformats.org/drawingml/2006/main" noGrp="1"/>
          </p:cNvSpPr>
          <p:nvPr/>
        </p:nvSpPr>
        <p:spPr>
          <a:xfrm xmlns:a="http://schemas.openxmlformats.org/drawingml/2006/main">
            <a:off x="491109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4" name="">
            <a:extLst xmlns:a="http://schemas.openxmlformats.org/drawingml/2006/main">
              <a:ext uri="{FF2B5EF4-FFF2-40B4-BE49-F238E27FC236}">
                <a16:creationId xmlns:a16="http://schemas.microsoft.com/office/drawing/2014/main" id="{9CA5DD86-7720-4F40-83F1-88076C002CC3}"/>
              </a:ext>
            </a:extLst>
          </p:cNvPr>
          <p:cNvSpPr>
            <a:spLocks xmlns:a="http://schemas.openxmlformats.org/drawingml/2006/main" noGrp="1"/>
          </p:cNvSpPr>
          <p:nvPr/>
        </p:nvSpPr>
        <p:spPr>
          <a:xfrm xmlns:a="http://schemas.openxmlformats.org/drawingml/2006/main">
            <a:off x="288417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SECURITY</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score z₁</a:t>
            </a:r>
          </a:p>
        </p:txBody>
      </p:sp>
      <p:sp>
        <p:nvSpPr>
          <p:cNvPr id="15" name="">
            <a:extLst xmlns:a="http://schemas.openxmlformats.org/drawingml/2006/main">
              <a:ext uri="{FF2B5EF4-FFF2-40B4-BE49-F238E27FC236}">
                <a16:creationId xmlns:a16="http://schemas.microsoft.com/office/drawing/2014/main" id="{EFE2BBA4-C225-4436-BD5B-C593CDB0FB1A}"/>
              </a:ext>
            </a:extLst>
          </p:cNvPr>
          <p:cNvSpPr>
            <a:spLocks xmlns:a="http://schemas.openxmlformats.org/drawingml/2006/main" noGrp="1"/>
          </p:cNvSpPr>
          <p:nvPr/>
        </p:nvSpPr>
        <p:spPr>
          <a:xfrm xmlns:a="http://schemas.openxmlformats.org/drawingml/2006/main">
            <a:off x="710946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6" name="">
            <a:extLst xmlns:a="http://schemas.openxmlformats.org/drawingml/2006/main">
              <a:ext uri="{FF2B5EF4-FFF2-40B4-BE49-F238E27FC236}">
                <a16:creationId xmlns:a16="http://schemas.microsoft.com/office/drawing/2014/main" id="{6B1D5D80-D8A7-439A-8F22-1F13AF522830}"/>
              </a:ext>
            </a:extLst>
          </p:cNvPr>
          <p:cNvSpPr>
            <a:spLocks xmlns:a="http://schemas.openxmlformats.org/drawingml/2006/main" noGrp="1"/>
          </p:cNvSpPr>
          <p:nvPr/>
        </p:nvSpPr>
        <p:spPr>
          <a:xfrm xmlns:a="http://schemas.openxmlformats.org/drawingml/2006/main">
            <a:off x="508254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BILLING</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score z₂</a:t>
            </a:r>
          </a:p>
        </p:txBody>
      </p:sp>
      <p:sp>
        <p:nvSpPr>
          <p:cNvPr id="17" name="">
            <a:extLst xmlns:a="http://schemas.openxmlformats.org/drawingml/2006/main">
              <a:ext uri="{FF2B5EF4-FFF2-40B4-BE49-F238E27FC236}">
                <a16:creationId xmlns:a16="http://schemas.microsoft.com/office/drawing/2014/main" id="{E1F8E1D8-B3C8-4498-90C2-40D526CF194D}"/>
              </a:ext>
            </a:extLst>
          </p:cNvPr>
          <p:cNvSpPr>
            <a:spLocks xmlns:a="http://schemas.openxmlformats.org/drawingml/2006/main" noGrp="1"/>
          </p:cNvSpPr>
          <p:nvPr/>
        </p:nvSpPr>
        <p:spPr>
          <a:xfrm xmlns:a="http://schemas.openxmlformats.org/drawingml/2006/main">
            <a:off x="930783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8" name="">
            <a:extLst xmlns:a="http://schemas.openxmlformats.org/drawingml/2006/main">
              <a:ext uri="{FF2B5EF4-FFF2-40B4-BE49-F238E27FC236}">
                <a16:creationId xmlns:a16="http://schemas.microsoft.com/office/drawing/2014/main" id="{2FB9F346-E920-4729-96BD-62C80950C8C7}"/>
              </a:ext>
            </a:extLst>
          </p:cNvPr>
          <p:cNvSpPr>
            <a:spLocks xmlns:a="http://schemas.openxmlformats.org/drawingml/2006/main" noGrp="1"/>
          </p:cNvSpPr>
          <p:nvPr/>
        </p:nvSpPr>
        <p:spPr>
          <a:xfrm xmlns:a="http://schemas.openxmlformats.org/drawingml/2006/main">
            <a:off x="728091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PRODUCT</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score z₃</a:t>
            </a:r>
          </a:p>
        </p:txBody>
      </p:sp>
      <p:sp>
        <p:nvSpPr>
          <p:cNvPr id="19" name="">
            <a:extLst xmlns:a="http://schemas.openxmlformats.org/drawingml/2006/main">
              <a:ext uri="{FF2B5EF4-FFF2-40B4-BE49-F238E27FC236}">
                <a16:creationId xmlns:a16="http://schemas.microsoft.com/office/drawing/2014/main" id="{2381E352-A57E-4334-8784-1EC717539116}"/>
              </a:ext>
            </a:extLst>
          </p:cNvPr>
          <p:cNvSpPr>
            <a:spLocks xmlns:a="http://schemas.openxmlformats.org/drawingml/2006/main" noGrp="1"/>
          </p:cNvSpPr>
          <p:nvPr/>
        </p:nvSpPr>
        <p:spPr>
          <a:xfrm xmlns:a="http://schemas.openxmlformats.org/drawingml/2006/main">
            <a:off x="9479280" y="2324100"/>
            <a:ext cx="2026920" cy="1809750"/>
          </a:xfrm>
          <a:prstGeom xmlns:a="http://schemas.openxmlformats.org/drawingml/2006/main" prst="rect">
            <a:avLst/>
          </a:prstGeom>
          <a:solidFill xmlns:a="http://schemas.openxmlformats.org/drawingml/2006/main">
            <a:srgbClr val="EAF2FF"/>
          </a:solidFill>
          <a:ln xmlns:a="http://schemas.openxmlformats.org/drawingml/2006/main" w="19050">
            <a:solidFill>
              <a:srgbClr val="3D8DFF"/>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SOFTMAX</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probabilities</a:t>
            </a:r>
          </a:p>
        </p:txBody>
      </p:sp>
      <p:sp>
        <p:nvSpPr>
          <p:cNvPr id="20" name="">
            <a:extLst xmlns:a="http://schemas.openxmlformats.org/drawingml/2006/main">
              <a:ext uri="{FF2B5EF4-FFF2-40B4-BE49-F238E27FC236}">
                <a16:creationId xmlns:a16="http://schemas.microsoft.com/office/drawing/2014/main" id="{A19AC0F8-CFCE-4609-A3D0-96B94280A4EB}"/>
              </a:ext>
            </a:extLst>
          </p:cNvPr>
          <p:cNvSpPr>
            <a:spLocks xmlns:a="http://schemas.openxmlformats.org/drawingml/2006/main" noGrp="1"/>
          </p:cNvSpPr>
          <p:nvPr/>
        </p:nvSpPr>
        <p:spPr>
          <a:xfrm xmlns:a="http://schemas.openxmlformats.org/drawingml/2006/main">
            <a:off x="1333500" y="4762500"/>
            <a:ext cx="9525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Each class receives a logit. Softmax turns the vector into one normalized distribution.</a:t>
            </a:r>
          </a:p>
        </p:txBody>
      </p:sp>
    </p:spTree>
    <p:extLst>
      <p:ext uri="{BB962C8B-B14F-4D97-AF65-F5344CB8AC3E}">
        <p14:creationId xmlns:p14="http://schemas.microsoft.com/office/powerpoint/2010/main" val="36066940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A34682C-417F-4184-9315-CC48A320B3B3}"/>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STABLE SOFTMAX</a:t>
            </a:r>
          </a:p>
        </p:txBody>
      </p:sp>
      <p:sp>
        <p:nvSpPr>
          <p:cNvPr id="2" name="">
            <a:extLst xmlns:a="http://schemas.openxmlformats.org/drawingml/2006/main">
              <a:ext uri="{FF2B5EF4-FFF2-40B4-BE49-F238E27FC236}">
                <a16:creationId xmlns:a16="http://schemas.microsoft.com/office/drawing/2014/main" id="{BE76012B-9D74-473F-806D-B40786392C18}"/>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Subtract the largest logit without changing the probabilities</a:t>
            </a:r>
          </a:p>
        </p:txBody>
      </p:sp>
      <p:sp>
        <p:nvSpPr>
          <p:cNvPr id="3" name="">
            <a:extLst xmlns:a="http://schemas.openxmlformats.org/drawingml/2006/main">
              <a:ext uri="{FF2B5EF4-FFF2-40B4-BE49-F238E27FC236}">
                <a16:creationId xmlns:a16="http://schemas.microsoft.com/office/drawing/2014/main" id="{8100C1C4-877B-4525-BC9E-525B4A3DD74F}"/>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C091DA22-266E-4AA5-9122-7973DD1D992F}"/>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357F0F6F-C925-427F-A80F-4A574E96BBBE}"/>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CB558EB0-EE0C-4743-A1A5-1EDE0BBC1FD1}"/>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2EA4B152-4B5B-4F41-825F-86635E474B8E}"/>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AE43A4A2-B72D-420E-9677-6F5273D9E008}"/>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C46184FF-F155-4A0C-A1D8-189A16480D0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AEA9282D-282E-43CF-A1F3-36399245FF34}"/>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30</a:t>
            </a:r>
          </a:p>
        </p:txBody>
      </p:sp>
      <p:sp>
        <p:nvSpPr>
          <p:cNvPr id="11" name="">
            <a:extLst xmlns:a="http://schemas.openxmlformats.org/drawingml/2006/main">
              <a:ext uri="{FF2B5EF4-FFF2-40B4-BE49-F238E27FC236}">
                <a16:creationId xmlns:a16="http://schemas.microsoft.com/office/drawing/2014/main" id="{DC8BB8D5-D890-4254-B979-4F382F388F2C}"/>
              </a:ext>
            </a:extLst>
          </p:cNvPr>
          <p:cNvSpPr>
            <a:spLocks xmlns:a="http://schemas.openxmlformats.org/drawingml/2006/main" noGrp="1"/>
          </p:cNvSpPr>
          <p:nvPr/>
        </p:nvSpPr>
        <p:spPr>
          <a:xfrm xmlns:a="http://schemas.openxmlformats.org/drawingml/2006/main">
            <a:off x="876300" y="2247900"/>
            <a:ext cx="104394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3375" b="1" i="0">
                <a:solidFill>
                  <a:srgbClr val="000000"/>
                </a:solidFill>
                <a:latin typeface="SFMono-Regular"/>
                <a:ea typeface="SFMono-Regular"/>
                <a:cs typeface="SFMono-Regular"/>
              </a:defRPr>
            </a:pPr>
            <a:r>
              <a:rPr sz="3375" b="1" i="0">
                <a:solidFill>
                  <a:srgbClr val="000000"/>
                </a:solidFill>
                <a:latin typeface="SFMono-Regular"/>
                <a:ea typeface="SFMono-Regular"/>
                <a:cs typeface="SFMono-Regular"/>
              </a:rPr>
              <a:t>softmax(z)i = exp(zi − max(z)) / Σj exp(zj − max(z))</a:t>
            </a:r>
          </a:p>
        </p:txBody>
      </p:sp>
      <p:sp>
        <p:nvSpPr>
          <p:cNvPr id="12" name="">
            <a:extLst xmlns:a="http://schemas.openxmlformats.org/drawingml/2006/main">
              <a:ext uri="{FF2B5EF4-FFF2-40B4-BE49-F238E27FC236}">
                <a16:creationId xmlns:a16="http://schemas.microsoft.com/office/drawing/2014/main" id="{A9D20968-F287-4242-BD99-FB25E989BA49}"/>
              </a:ext>
            </a:extLst>
          </p:cNvPr>
          <p:cNvSpPr>
            <a:spLocks xmlns:a="http://schemas.openxmlformats.org/drawingml/2006/main" noGrp="1"/>
          </p:cNvSpPr>
          <p:nvPr/>
        </p:nvSpPr>
        <p:spPr>
          <a:xfrm xmlns:a="http://schemas.openxmlformats.org/drawingml/2006/main">
            <a:off x="1028700" y="3714750"/>
            <a:ext cx="10134600" cy="9525"/>
          </a:xfrm>
          <a:prstGeom xmlns:a="http://schemas.openxmlformats.org/drawingml/2006/main" prst="rect">
            <a:avLst/>
          </a:prstGeom>
          <a:solidFill xmlns:a="http://schemas.openxmlformats.org/drawingml/2006/main">
            <a:srgbClr val="C7CBD1"/>
          </a:solidFill>
          <a:ln xmlns:a="http://schemas.openxmlformats.org/drawingml/2006/main" w="0">
            <a:solidFill>
              <a:srgbClr val="C7CBD1"/>
            </a:solidFill>
            <a:prstDash val="solid"/>
          </a:ln>
        </p:spPr>
      </p:sp>
      <p:sp>
        <p:nvSpPr>
          <p:cNvPr id="13" name="">
            <a:extLst xmlns:a="http://schemas.openxmlformats.org/drawingml/2006/main">
              <a:ext uri="{FF2B5EF4-FFF2-40B4-BE49-F238E27FC236}">
                <a16:creationId xmlns:a16="http://schemas.microsoft.com/office/drawing/2014/main" id="{7A985D2D-B1CF-4CE6-A9F6-B0706CB96552}"/>
              </a:ext>
            </a:extLst>
          </p:cNvPr>
          <p:cNvSpPr>
            <a:spLocks xmlns:a="http://schemas.openxmlformats.org/drawingml/2006/main" noGrp="1"/>
          </p:cNvSpPr>
          <p:nvPr/>
        </p:nvSpPr>
        <p:spPr>
          <a:xfrm xmlns:a="http://schemas.openxmlformats.org/drawingml/2006/main">
            <a:off x="1238250" y="4095750"/>
            <a:ext cx="971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1875" b="0" i="0">
                <a:solidFill>
                  <a:srgbClr val="000000"/>
                </a:solidFill>
                <a:latin typeface="Helvetica Neue"/>
                <a:ea typeface="Helvetica Neue"/>
                <a:cs typeface="Helvetica Neue"/>
              </a:defRPr>
            </a:pPr>
            <a:r>
              <a:rPr sz="1875" b="0" i="0">
                <a:solidFill>
                  <a:srgbClr val="000000"/>
                </a:solidFill>
                <a:latin typeface="Helvetica Neue"/>
                <a:ea typeface="Helvetica Neue"/>
                <a:cs typeface="Helvetica Neue"/>
              </a:rPr>
              <a:t>The shift prevents avoidable overflow. Multiclass cross-entropy penalizes the negative log-probability assigned to the correct class.</a:t>
            </a:r>
          </a:p>
        </p:txBody>
      </p:sp>
    </p:spTree>
    <p:extLst>
      <p:ext uri="{BB962C8B-B14F-4D97-AF65-F5344CB8AC3E}">
        <p14:creationId xmlns:p14="http://schemas.microsoft.com/office/powerpoint/2010/main" val="1800273491"/>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9D477FD-96FB-41A9-B83C-AB5131027CDF}"/>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EXECUTABLE WORKED EXAMPLE</a:t>
            </a:r>
          </a:p>
        </p:txBody>
      </p:sp>
      <p:sp>
        <p:nvSpPr>
          <p:cNvPr id="2" name="">
            <a:extLst xmlns:a="http://schemas.openxmlformats.org/drawingml/2006/main">
              <a:ext uri="{FF2B5EF4-FFF2-40B4-BE49-F238E27FC236}">
                <a16:creationId xmlns:a16="http://schemas.microsoft.com/office/drawing/2014/main" id="{D78A55A4-2E7C-454F-9EF7-04A411BAC4E4}"/>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Three logits become one auditable distribution</a:t>
            </a:r>
          </a:p>
        </p:txBody>
      </p:sp>
      <p:sp>
        <p:nvSpPr>
          <p:cNvPr id="3" name="">
            <a:extLst xmlns:a="http://schemas.openxmlformats.org/drawingml/2006/main">
              <a:ext uri="{FF2B5EF4-FFF2-40B4-BE49-F238E27FC236}">
                <a16:creationId xmlns:a16="http://schemas.microsoft.com/office/drawing/2014/main" id="{1D5A2E9E-95B0-47A8-BED0-AACC2180234E}"/>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F755AA7B-5F59-401E-A0A1-D0FC58BEECE0}"/>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7D0C4249-B40C-463F-A08B-C395B9527D0F}"/>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3AF2C0B5-0FB0-4760-86BE-EA405DAE1C81}"/>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04  BATCH</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A8F5B3C7-072F-4616-A65B-384B1048DD7D}"/>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0E10F650-4F17-4BED-8DEC-CDA3AABB115A}"/>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7BA28BBC-3EB0-4CAD-A1A2-F8064B1FC2FA}"/>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5E94C208-A068-49B7-941B-9A790DCD3CB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31</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869021366624d96"/>
          <a:stretch xmlns:a="http://schemas.openxmlformats.org/drawingml/2006/main"/>
        </p:blipFill>
        <p:spPr>
          <a:xfrm xmlns:a="http://schemas.openxmlformats.org/drawingml/2006/main">
            <a:off x="4476750" y="2216868"/>
            <a:ext cx="6858000" cy="3529163"/>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1946752-6889-454E-BB7B-ECFED746D897}"/>
              </a:ext>
            </a:extLst>
          </p:cNvPr>
          <p:cNvSpPr>
            <a:spLocks xmlns:a="http://schemas.openxmlformats.org/drawingml/2006/main" noGrp="1"/>
          </p:cNvSpPr>
          <p:nvPr/>
        </p:nvSpPr>
        <p:spPr>
          <a:xfrm xmlns:a="http://schemas.openxmlformats.org/drawingml/2006/main">
            <a:off x="781050" y="2143125"/>
            <a:ext cx="3333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800" b="1" i="0">
                <a:solidFill>
                  <a:srgbClr val="000000"/>
                </a:solidFill>
                <a:latin typeface="Helvetica Neue"/>
                <a:ea typeface="Helvetica Neue"/>
                <a:cs typeface="Helvetica Neue"/>
              </a:defRPr>
            </a:pPr>
            <a:r>
              <a:rPr sz="1800" b="1" i="0">
                <a:solidFill>
                  <a:srgbClr val="000000"/>
                </a:solidFill>
                <a:latin typeface="Helvetica Neue"/>
                <a:ea typeface="Helvetica Neue"/>
                <a:cs typeface="Helvetica Neue"/>
              </a:rPr>
              <a:t>The highest score wins—but the full distribution trains the model.</a:t>
            </a:r>
          </a:p>
        </p:txBody>
      </p:sp>
      <p:sp>
        <p:nvSpPr>
          <p:cNvPr id="13" name="">
            <a:extLst xmlns:a="http://schemas.openxmlformats.org/drawingml/2006/main">
              <a:ext uri="{FF2B5EF4-FFF2-40B4-BE49-F238E27FC236}">
                <a16:creationId xmlns:a16="http://schemas.microsoft.com/office/drawing/2014/main" id="{0F6141F0-C3E0-4BCF-9AD9-BDC34D27A5E2}"/>
              </a:ext>
            </a:extLst>
          </p:cNvPr>
          <p:cNvSpPr>
            <a:spLocks xmlns:a="http://schemas.openxmlformats.org/drawingml/2006/main" noGrp="1"/>
          </p:cNvSpPr>
          <p:nvPr/>
        </p:nvSpPr>
        <p:spPr>
          <a:xfrm xmlns:a="http://schemas.openxmlformats.org/drawingml/2006/main">
            <a:off x="781050" y="3143250"/>
            <a:ext cx="3333750" cy="219075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txBody>
          <a:bodyPr xmlns:a="http://schemas.openxmlformats.org/drawingml/2006/main" lIns="152400" tIns="171450" rIns="152400" bIns="171450" anchor="ctr"/>
          <a:lstStyle xmlns:a="http://schemas.openxmlformats.org/drawingml/2006/main"/>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logits</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[2.0, 0.5, -1.0]</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subtract max</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[0.0, −1.5, −3.0]</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probabilities</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[0.786, 0.175, 0.039]</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sum = 1.000</a:t>
            </a:r>
          </a:p>
        </p:txBody>
      </p:sp>
      <p:sp>
        <p:nvSpPr>
          <p:cNvPr id="14" name="">
            <a:extLst xmlns:a="http://schemas.openxmlformats.org/drawingml/2006/main">
              <a:ext uri="{FF2B5EF4-FFF2-40B4-BE49-F238E27FC236}">
                <a16:creationId xmlns:a16="http://schemas.microsoft.com/office/drawing/2014/main" id="{C6EF0D05-84A6-4565-8622-71514380A7CE}"/>
              </a:ext>
            </a:extLst>
          </p:cNvPr>
          <p:cNvSpPr>
            <a:spLocks xmlns:a="http://schemas.openxmlformats.org/drawingml/2006/main" noGrp="1"/>
          </p:cNvSpPr>
          <p:nvPr/>
        </p:nvSpPr>
        <p:spPr>
          <a:xfrm xmlns:a="http://schemas.openxmlformats.org/drawingml/2006/main">
            <a:off x="781050" y="5543550"/>
            <a:ext cx="3333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03_batch_and_softmax.py also prints every tensor shape and the batch gradients.</a:t>
            </a:r>
          </a:p>
        </p:txBody>
      </p:sp>
    </p:spTree>
    <p:extLst>
      <p:ext uri="{BB962C8B-B14F-4D97-AF65-F5344CB8AC3E}">
        <p14:creationId xmlns:p14="http://schemas.microsoft.com/office/powerpoint/2010/main" val="34673941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6598621-720C-412B-9A02-83AB11A883E8}"/>
              </a:ext>
            </a:extLst>
          </p:cNvPr>
          <p:cNvSpPr>
            <a:spLocks xmlns:a="http://schemas.openxmlformats.org/drawingml/2006/main" noGrp="1"/>
          </p:cNvSpPr>
          <p:nvPr/>
        </p:nvSpPr>
        <p:spPr>
          <a:xfrm xmlns:a="http://schemas.openxmlformats.org/drawingml/2006/main">
            <a:off x="685800" y="2495550"/>
            <a:ext cx="108204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350" b="1" i="0">
                <a:solidFill>
                  <a:srgbClr val="000000"/>
                </a:solidFill>
                <a:latin typeface="Helvetica Neue"/>
                <a:ea typeface="Helvetica Neue"/>
                <a:cs typeface="Helvetica Neue"/>
              </a:defRPr>
            </a:pPr>
            <a:r>
              <a:rPr sz="4350" b="1" i="0">
                <a:solidFill>
                  <a:srgbClr val="000000"/>
                </a:solidFill>
                <a:latin typeface="Helvetica Neue"/>
                <a:ea typeface="Helvetica Neue"/>
                <a:cs typeface="Helvetica Neue"/>
              </a:rPr>
              <a:t>Next: classification becomes language</a:t>
            </a:r>
          </a:p>
        </p:txBody>
      </p:sp>
      <p:sp>
        <p:nvSpPr>
          <p:cNvPr id="2" name="">
            <a:extLst xmlns:a="http://schemas.openxmlformats.org/drawingml/2006/main">
              <a:ext uri="{FF2B5EF4-FFF2-40B4-BE49-F238E27FC236}">
                <a16:creationId xmlns:a16="http://schemas.microsoft.com/office/drawing/2014/main" id="{B09651EF-6012-4376-93E4-C0039EDBF366}"/>
              </a:ext>
            </a:extLst>
          </p:cNvPr>
          <p:cNvSpPr>
            <a:spLocks xmlns:a="http://schemas.openxmlformats.org/drawingml/2006/main" noGrp="1"/>
          </p:cNvSpPr>
          <p:nvPr/>
        </p:nvSpPr>
        <p:spPr>
          <a:xfrm xmlns:a="http://schemas.openxmlformats.org/drawingml/2006/main">
            <a:off x="685800" y="4210050"/>
            <a:ext cx="8572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75" b="0" i="0">
                <a:solidFill>
                  <a:srgbClr val="555B65"/>
                </a:solidFill>
                <a:latin typeface="Helvetica Neue"/>
                <a:ea typeface="Helvetica Neue"/>
                <a:cs typeface="Helvetica Neue"/>
              </a:defRPr>
            </a:pPr>
            <a:r>
              <a:rPr sz="1875" b="0" i="0">
                <a:solidFill>
                  <a:srgbClr val="555B65"/>
                </a:solidFill>
                <a:latin typeface="Helvetica Neue"/>
                <a:ea typeface="Helvetica Neue"/>
                <a:cs typeface="Helvetica Neue"/>
              </a:rPr>
              <a:t>Return at 2:35. The output classes are about to become vocabulary tokens.</a:t>
            </a:r>
          </a:p>
        </p:txBody>
      </p:sp>
      <p:sp>
        <p:nvSpPr>
          <p:cNvPr id="3" name="">
            <a:extLst xmlns:a="http://schemas.openxmlformats.org/drawingml/2006/main">
              <a:ext uri="{FF2B5EF4-FFF2-40B4-BE49-F238E27FC236}">
                <a16:creationId xmlns:a16="http://schemas.microsoft.com/office/drawing/2014/main" id="{AF3BF66D-EC0B-4176-9BBB-F71F8B9B8078}"/>
              </a:ext>
            </a:extLst>
          </p:cNvPr>
          <p:cNvSpPr>
            <a:spLocks xmlns:a="http://schemas.openxmlformats.org/drawingml/2006/main" noGrp="1"/>
          </p:cNvSpPr>
          <p:nvPr/>
        </p:nvSpPr>
        <p:spPr>
          <a:xfrm xmlns:a="http://schemas.openxmlformats.org/drawingml/2006/main">
            <a:off x="685800" y="819150"/>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200" b="1" i="0">
                <a:solidFill>
                  <a:srgbClr val="3D8DFF"/>
                </a:solidFill>
                <a:latin typeface="Helvetica Neue"/>
                <a:ea typeface="Helvetica Neue"/>
                <a:cs typeface="Helvetica Neue"/>
              </a:defRPr>
            </a:pPr>
            <a:r>
              <a:rPr sz="1200" b="1" i="0">
                <a:solidFill>
                  <a:srgbClr val="3D8DFF"/>
                </a:solidFill>
                <a:latin typeface="Helvetica Neue"/>
                <a:ea typeface="Helvetica Neue"/>
                <a:cs typeface="Helvetica Neue"/>
              </a:rPr>
              <a:t>2:25–2:35</a:t>
            </a:r>
          </a:p>
        </p:txBody>
      </p:sp>
      <p:sp>
        <p:nvSpPr>
          <p:cNvPr id="4" name="">
            <a:extLst xmlns:a="http://schemas.openxmlformats.org/drawingml/2006/main">
              <a:ext uri="{FF2B5EF4-FFF2-40B4-BE49-F238E27FC236}">
                <a16:creationId xmlns:a16="http://schemas.microsoft.com/office/drawing/2014/main" id="{6AC3D839-1F05-4790-8B71-C638977ABF2A}"/>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5" name="">
            <a:extLst xmlns:a="http://schemas.openxmlformats.org/drawingml/2006/main">
              <a:ext uri="{FF2B5EF4-FFF2-40B4-BE49-F238E27FC236}">
                <a16:creationId xmlns:a16="http://schemas.microsoft.com/office/drawing/2014/main" id="{DAE18779-6D0A-449F-8EF7-DB0CF72691E0}"/>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32</a:t>
            </a:r>
          </a:p>
        </p:txBody>
      </p:sp>
    </p:spTree>
    <p:extLst>
      <p:ext uri="{BB962C8B-B14F-4D97-AF65-F5344CB8AC3E}">
        <p14:creationId xmlns:p14="http://schemas.microsoft.com/office/powerpoint/2010/main" val="543413950"/>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0C4559-6229-4704-96C2-CCDFC92CB5D0}"/>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THE LANGUAGE-MODELING MOVE</a:t>
            </a:r>
          </a:p>
        </p:txBody>
      </p:sp>
      <p:sp>
        <p:nvSpPr>
          <p:cNvPr id="2" name="">
            <a:extLst xmlns:a="http://schemas.openxmlformats.org/drawingml/2006/main">
              <a:ext uri="{FF2B5EF4-FFF2-40B4-BE49-F238E27FC236}">
                <a16:creationId xmlns:a16="http://schemas.microsoft.com/office/drawing/2014/main" id="{5E132A2F-3982-4EB1-8A90-A3C75FD8F89E}"/>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The next token is simply the correct class</a:t>
            </a:r>
          </a:p>
        </p:txBody>
      </p:sp>
      <p:sp>
        <p:nvSpPr>
          <p:cNvPr id="3" name="">
            <a:extLst xmlns:a="http://schemas.openxmlformats.org/drawingml/2006/main">
              <a:ext uri="{FF2B5EF4-FFF2-40B4-BE49-F238E27FC236}">
                <a16:creationId xmlns:a16="http://schemas.microsoft.com/office/drawing/2014/main" id="{1F5F60F2-303C-4DC0-BD7C-6BBC01158AD3}"/>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C60E9FEF-2872-4FC8-81A0-7DCA55A65938}"/>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33</a:t>
            </a:r>
          </a:p>
        </p:txBody>
      </p:sp>
      <p:sp>
        <p:nvSpPr>
          <p:cNvPr id="5" name="">
            <a:extLst xmlns:a="http://schemas.openxmlformats.org/drawingml/2006/main">
              <a:ext uri="{FF2B5EF4-FFF2-40B4-BE49-F238E27FC236}">
                <a16:creationId xmlns:a16="http://schemas.microsoft.com/office/drawing/2014/main" id="{B412D357-5170-4577-90D7-3A4581D99FCA}"/>
              </a:ext>
            </a:extLst>
          </p:cNvPr>
          <p:cNvSpPr>
            <a:spLocks xmlns:a="http://schemas.openxmlformats.org/drawingml/2006/main" noGrp="1"/>
          </p:cNvSpPr>
          <p:nvPr/>
        </p:nvSpPr>
        <p:spPr>
          <a:xfrm xmlns:a="http://schemas.openxmlformats.org/drawingml/2006/main">
            <a:off x="819150" y="2047875"/>
            <a:ext cx="104775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500" b="1" i="0">
                <a:solidFill>
                  <a:srgbClr val="000000"/>
                </a:solidFill>
                <a:latin typeface="Helvetica Neue"/>
                <a:ea typeface="Helvetica Neue"/>
                <a:cs typeface="Helvetica Neue"/>
              </a:defRPr>
            </a:pPr>
            <a:r>
              <a:rPr sz="4500" b="1" i="0">
                <a:solidFill>
                  <a:srgbClr val="000000"/>
                </a:solidFill>
                <a:latin typeface="Helvetica Neue"/>
                <a:ea typeface="Helvetica Neue"/>
                <a:cs typeface="Helvetica Neue"/>
              </a:rPr>
              <a:t>Context is the input. Every vocabulary token is a possible output class.</a:t>
            </a:r>
          </a:p>
        </p:txBody>
      </p:sp>
      <p:sp>
        <p:nvSpPr>
          <p:cNvPr id="6" name="">
            <a:extLst xmlns:a="http://schemas.openxmlformats.org/drawingml/2006/main">
              <a:ext uri="{FF2B5EF4-FFF2-40B4-BE49-F238E27FC236}">
                <a16:creationId xmlns:a16="http://schemas.microsoft.com/office/drawing/2014/main" id="{2BF35C80-33E2-437E-BF43-5A68998BF3D9}"/>
              </a:ext>
            </a:extLst>
          </p:cNvPr>
          <p:cNvSpPr>
            <a:spLocks xmlns:a="http://schemas.openxmlformats.org/drawingml/2006/main" noGrp="1"/>
          </p:cNvSpPr>
          <p:nvPr/>
        </p:nvSpPr>
        <p:spPr>
          <a:xfrm xmlns:a="http://schemas.openxmlformats.org/drawingml/2006/main">
            <a:off x="838200" y="4762500"/>
            <a:ext cx="9334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00" b="0" i="0">
                <a:solidFill>
                  <a:srgbClr val="555B65"/>
                </a:solidFill>
                <a:latin typeface="Helvetica Neue"/>
                <a:ea typeface="Helvetica Neue"/>
                <a:cs typeface="Helvetica Neue"/>
              </a:defRPr>
            </a:pPr>
            <a:r>
              <a:rPr sz="1800" b="0" i="0">
                <a:solidFill>
                  <a:srgbClr val="555B65"/>
                </a:solidFill>
                <a:latin typeface="Helvetica Neue"/>
                <a:ea typeface="Helvetica Neue"/>
                <a:cs typeface="Helvetica Neue"/>
              </a:rPr>
              <a:t>Sliding across text generates many supervised context → label examples automatically.</a:t>
            </a:r>
          </a:p>
        </p:txBody>
      </p:sp>
    </p:spTree>
    <p:extLst>
      <p:ext uri="{BB962C8B-B14F-4D97-AF65-F5344CB8AC3E}">
        <p14:creationId xmlns:p14="http://schemas.microsoft.com/office/powerpoint/2010/main" val="1136210926"/>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BC61039-9D3F-47A9-BC72-D08A835DC0EA}"/>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TRIGRAM TRAINING DATA</a:t>
            </a:r>
          </a:p>
        </p:txBody>
      </p:sp>
      <p:sp>
        <p:nvSpPr>
          <p:cNvPr id="2" name="">
            <a:extLst xmlns:a="http://schemas.openxmlformats.org/drawingml/2006/main">
              <a:ext uri="{FF2B5EF4-FFF2-40B4-BE49-F238E27FC236}">
                <a16:creationId xmlns:a16="http://schemas.microsoft.com/office/drawing/2014/main" id="{4C771633-66E3-4A10-A650-6E8C5EC184CE}"/>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A sliding window creates repeated classification examples</a:t>
            </a:r>
          </a:p>
        </p:txBody>
      </p:sp>
      <p:sp>
        <p:nvSpPr>
          <p:cNvPr id="3" name="">
            <a:extLst xmlns:a="http://schemas.openxmlformats.org/drawingml/2006/main">
              <a:ext uri="{FF2B5EF4-FFF2-40B4-BE49-F238E27FC236}">
                <a16:creationId xmlns:a16="http://schemas.microsoft.com/office/drawing/2014/main" id="{8A924B14-36F6-43C1-8567-AE91305C8C61}"/>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077C994-CE48-42A8-AC67-CD159496EB72}"/>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30B135F5-65B6-4C8D-A991-90D4A5BFA98B}"/>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097DB2FE-CFA6-4A82-8365-53A4522AD41C}"/>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C847A977-7596-4F67-A0B2-C7740108F001}"/>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D49D69D6-7DC7-40F1-8658-3BDAFBC8E790}"/>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3C90370C-BC1A-4081-ACEE-3F25B860B6C3}"/>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208A8B6D-23F5-4925-9D7A-1C3D96981358}"/>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34</a:t>
            </a:r>
          </a:p>
        </p:txBody>
      </p:sp>
      <p:graphicFrame>
        <p:nvGraphicFramePr>
          <p:cNvPr id="23" name=""/>
          <p:cNvGraphicFramePr/>
          <p:nvPr/>
        </p:nvGraphicFramePr>
        <p:xfrm>
          <a:off xmlns:a="http://schemas.openxmlformats.org/drawingml/2006/main" x="781050" y="2114550"/>
          <a:ext xmlns:a="http://schemas.openxmlformats.org/drawingml/2006/main" cx="10629900" cy="3714750"/>
        </p:xfrm>
        <a:graphic xmlns:a="http://schemas.openxmlformats.org/drawingml/2006/main">
          <a:graphicData uri="http://schemas.openxmlformats.org/drawingml/2006/table">
            <a:tbl>
              <a:tblPr/>
              <a:tblGrid>
                <a:gridCol w="6191250"/>
                <a:gridCol w="4438650"/>
              </a:tblGrid>
              <a:tr h="476250">
                <a:tc>
                  <a:txBody>
                    <a:bodyPr/>
                    <a:lstStyle/>
                    <a:p>
                      <a:r>
                        <a:rPr sz="1275" b="1">
                          <a:solidFill>
                            <a:srgbClr val="FFFFFF"/>
                          </a:solidFill>
                        </a:rPr>
                        <a:t>Context</a:t>
                      </a:r>
                    </a:p>
                  </a:txBody>
                  <a:tcPr marL="91440" marR="91440" marT="45720" marB="45720">
                    <a:solidFill>
                      <a:srgbClr val="000000"/>
                    </a:solidFill>
                  </a:tcPr>
                </a:tc>
                <a:tc>
                  <a:txBody>
                    <a:bodyPr/>
                    <a:lstStyle/>
                    <a:p>
                      <a:r>
                        <a:rPr sz="1275" b="1">
                          <a:solidFill>
                            <a:srgbClr val="FFFFFF"/>
                          </a:solidFill>
                        </a:rPr>
                        <a:t>Correct next token</a:t>
                      </a:r>
                    </a:p>
                  </a:txBody>
                  <a:tcPr marL="91440" marR="91440" marT="45720" marB="45720">
                    <a:solidFill>
                      <a:srgbClr val="000000"/>
                    </a:solidFill>
                  </a:tcPr>
                </a:tc>
              </a:tr>
              <a:tr h="539750">
                <a:tc>
                  <a:txBody>
                    <a:bodyPr/>
                    <a:lstStyle/>
                    <a:p>
                      <a:r>
                        <a:rPr sz="1275" b="1"/>
                        <a:t>the bug</a:t>
                      </a:r>
                    </a:p>
                  </a:txBody>
                  <a:tcPr marL="91440" marR="91440" marT="45720" marB="45720">
                    <a:solidFill>
                      <a:srgbClr val="F1F2F4"/>
                    </a:solidFill>
                  </a:tcPr>
                </a:tc>
                <a:tc>
                  <a:txBody>
                    <a:bodyPr/>
                    <a:lstStyle/>
                    <a:p>
                      <a:r>
                        <a:rPr sz="1275"/>
                        <a:t>is</a:t>
                      </a:r>
                    </a:p>
                  </a:txBody>
                  <a:tcPr marL="91440" marR="91440" marT="45720" marB="45720"/>
                </a:tc>
              </a:tr>
              <a:tr h="539750">
                <a:tc>
                  <a:txBody>
                    <a:bodyPr/>
                    <a:lstStyle/>
                    <a:p>
                      <a:r>
                        <a:rPr sz="1275" b="1"/>
                        <a:t>bug is</a:t>
                      </a:r>
                    </a:p>
                  </a:txBody>
                  <a:tcPr marL="91440" marR="91440" marT="45720" marB="45720">
                    <a:solidFill>
                      <a:srgbClr val="F1F2F4"/>
                    </a:solidFill>
                  </a:tcPr>
                </a:tc>
                <a:tc>
                  <a:txBody>
                    <a:bodyPr/>
                    <a:lstStyle/>
                    <a:p>
                      <a:r>
                        <a:rPr sz="1275"/>
                        <a:t>urgent</a:t>
                      </a:r>
                    </a:p>
                  </a:txBody>
                  <a:tcPr marL="91440" marR="91440" marT="45720" marB="45720"/>
                </a:tc>
              </a:tr>
              <a:tr h="539750">
                <a:tc>
                  <a:txBody>
                    <a:bodyPr/>
                    <a:lstStyle/>
                    <a:p>
                      <a:r>
                        <a:rPr sz="1275" b="1"/>
                        <a:t>the bug</a:t>
                      </a:r>
                    </a:p>
                  </a:txBody>
                  <a:tcPr marL="91440" marR="91440" marT="45720" marB="45720">
                    <a:solidFill>
                      <a:srgbClr val="F1F2F4"/>
                    </a:solidFill>
                  </a:tcPr>
                </a:tc>
                <a:tc>
                  <a:txBody>
                    <a:bodyPr/>
                    <a:lstStyle/>
                    <a:p>
                      <a:r>
                        <a:rPr sz="1275"/>
                        <a:t>is</a:t>
                      </a:r>
                    </a:p>
                  </a:txBody>
                  <a:tcPr marL="91440" marR="91440" marT="45720" marB="45720"/>
                </a:tc>
              </a:tr>
              <a:tr h="539750">
                <a:tc>
                  <a:txBody>
                    <a:bodyPr/>
                    <a:lstStyle/>
                    <a:p>
                      <a:r>
                        <a:rPr sz="1275" b="1"/>
                        <a:t>bug is</a:t>
                      </a:r>
                    </a:p>
                  </a:txBody>
                  <a:tcPr marL="91440" marR="91440" marT="45720" marB="45720">
                    <a:solidFill>
                      <a:srgbClr val="F1F2F4"/>
                    </a:solidFill>
                  </a:tcPr>
                </a:tc>
                <a:tc>
                  <a:txBody>
                    <a:bodyPr/>
                    <a:lstStyle/>
                    <a:p>
                      <a:r>
                        <a:rPr sz="1275"/>
                        <a:t>urgent</a:t>
                      </a:r>
                    </a:p>
                  </a:txBody>
                  <a:tcPr marL="91440" marR="91440" marT="45720" marB="45720"/>
                </a:tc>
              </a:tr>
              <a:tr h="539750">
                <a:tc>
                  <a:txBody>
                    <a:bodyPr/>
                    <a:lstStyle/>
                    <a:p>
                      <a:r>
                        <a:rPr sz="1275" b="1"/>
                        <a:t>bug is</a:t>
                      </a:r>
                    </a:p>
                  </a:txBody>
                  <a:tcPr marL="91440" marR="91440" marT="45720" marB="45720">
                    <a:solidFill>
                      <a:srgbClr val="F1F2F4"/>
                    </a:solidFill>
                  </a:tcPr>
                </a:tc>
                <a:tc>
                  <a:txBody>
                    <a:bodyPr/>
                    <a:lstStyle/>
                    <a:p>
                      <a:r>
                        <a:rPr sz="1275"/>
                        <a:t>reproducible</a:t>
                      </a:r>
                    </a:p>
                  </a:txBody>
                  <a:tcPr marL="91440" marR="91440" marT="45720" marB="45720"/>
                </a:tc>
              </a:tr>
              <a:tr h="539750">
                <a:tc>
                  <a:txBody>
                    <a:bodyPr/>
                    <a:lstStyle/>
                    <a:p>
                      <a:r>
                        <a:rPr sz="1275" b="1"/>
                        <a:t>bug is</a:t>
                      </a:r>
                    </a:p>
                  </a:txBody>
                  <a:tcPr marL="91440" marR="91440" marT="45720" marB="45720">
                    <a:solidFill>
                      <a:srgbClr val="F1F2F4"/>
                    </a:solidFill>
                  </a:tcPr>
                </a:tc>
                <a:tc>
                  <a:txBody>
                    <a:bodyPr/>
                    <a:lstStyle/>
                    <a:p>
                      <a:r>
                        <a:rPr sz="1275"/>
                        <a:t>broken</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BE0A98E6-ED36-441B-AF8F-6B8CB06DBE59}"/>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These are the first 6 of 10 classifier rows generated by the Python corpus.</a:t>
            </a:r>
          </a:p>
        </p:txBody>
      </p:sp>
    </p:spTree>
    <p:extLst>
      <p:ext uri="{BB962C8B-B14F-4D97-AF65-F5344CB8AC3E}">
        <p14:creationId xmlns:p14="http://schemas.microsoft.com/office/powerpoint/2010/main" val="38311165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FD35AD5-4FFE-4996-99E8-D0047EEE1636}"/>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N-GRAM COUNTS</a:t>
            </a:r>
          </a:p>
        </p:txBody>
      </p:sp>
      <p:sp>
        <p:nvSpPr>
          <p:cNvPr id="2" name="">
            <a:extLst xmlns:a="http://schemas.openxmlformats.org/drawingml/2006/main">
              <a:ext uri="{FF2B5EF4-FFF2-40B4-BE49-F238E27FC236}">
                <a16:creationId xmlns:a16="http://schemas.microsoft.com/office/drawing/2014/main" id="{B6A5E949-8E0D-4260-A2FF-1C3A9E62D10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Counts estimate a next-token distribution for each stored context</a:t>
            </a:r>
          </a:p>
        </p:txBody>
      </p:sp>
      <p:sp>
        <p:nvSpPr>
          <p:cNvPr id="3" name="">
            <a:extLst xmlns:a="http://schemas.openxmlformats.org/drawingml/2006/main">
              <a:ext uri="{FF2B5EF4-FFF2-40B4-BE49-F238E27FC236}">
                <a16:creationId xmlns:a16="http://schemas.microsoft.com/office/drawing/2014/main" id="{7C549809-44BB-487A-9AC8-7760E6D7EA85}"/>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EA10E73A-7DF0-4CB7-A1AC-F2E3402F4D4F}"/>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03837393-11A0-4529-A37D-8156C6ACE416}"/>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572110CE-96D9-4333-A8BD-1FFBAD042E90}"/>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CFB49A5F-9AC3-452E-B9E8-A79FD79F6C74}"/>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1A03890E-168B-4F64-8BD5-1D6889ECFEBF}"/>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0CFDBE9B-35A4-46B2-9B88-8FCD9842DC31}"/>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086572CE-43F4-470A-8106-14F29CB97289}"/>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35</a:t>
            </a:r>
          </a:p>
        </p:txBody>
      </p:sp>
      <p:graphicFrame>
        <p:nvGraphicFramePr>
          <p:cNvPr id="23" name=""/>
          <p:cNvGraphicFramePr/>
          <p:nvPr/>
        </p:nvGraphicFramePr>
        <p:xfrm>
          <a:off xmlns:a="http://schemas.openxmlformats.org/drawingml/2006/main" x="781050" y="2114550"/>
          <a:ext xmlns:a="http://schemas.openxmlformats.org/drawingml/2006/main" cx="10629900" cy="3048000"/>
        </p:xfrm>
        <a:graphic xmlns:a="http://schemas.openxmlformats.org/drawingml/2006/main">
          <a:graphicData uri="http://schemas.openxmlformats.org/drawingml/2006/table">
            <a:tbl>
              <a:tblPr/>
              <a:tblGrid>
                <a:gridCol w="3143250"/>
                <a:gridCol w="3143250"/>
                <a:gridCol w="1714500"/>
                <a:gridCol w="2628900"/>
              </a:tblGrid>
              <a:tr h="476250">
                <a:tc>
                  <a:txBody>
                    <a:bodyPr/>
                    <a:lstStyle/>
                    <a:p>
                      <a:r>
                        <a:rPr sz="1275" b="1">
                          <a:solidFill>
                            <a:srgbClr val="FFFFFF"/>
                          </a:solidFill>
                        </a:rPr>
                        <a:t>Context</a:t>
                      </a:r>
                    </a:p>
                  </a:txBody>
                  <a:tcPr marL="91440" marR="91440" marT="45720" marB="45720">
                    <a:solidFill>
                      <a:srgbClr val="000000"/>
                    </a:solidFill>
                  </a:tcPr>
                </a:tc>
                <a:tc>
                  <a:txBody>
                    <a:bodyPr/>
                    <a:lstStyle/>
                    <a:p>
                      <a:r>
                        <a:rPr sz="1275" b="1">
                          <a:solidFill>
                            <a:srgbClr val="FFFFFF"/>
                          </a:solidFill>
                        </a:rPr>
                        <a:t>Continuation</a:t>
                      </a:r>
                    </a:p>
                  </a:txBody>
                  <a:tcPr marL="91440" marR="91440" marT="45720" marB="45720">
                    <a:solidFill>
                      <a:srgbClr val="000000"/>
                    </a:solidFill>
                  </a:tcPr>
                </a:tc>
                <a:tc>
                  <a:txBody>
                    <a:bodyPr/>
                    <a:lstStyle/>
                    <a:p>
                      <a:r>
                        <a:rPr sz="1275" b="1">
                          <a:solidFill>
                            <a:srgbClr val="FFFFFF"/>
                          </a:solidFill>
                        </a:rPr>
                        <a:t>Count</a:t>
                      </a:r>
                    </a:p>
                  </a:txBody>
                  <a:tcPr marL="91440" marR="91440" marT="45720" marB="45720">
                    <a:solidFill>
                      <a:srgbClr val="000000"/>
                    </a:solidFill>
                  </a:tcPr>
                </a:tc>
                <a:tc>
                  <a:txBody>
                    <a:bodyPr/>
                    <a:lstStyle/>
                    <a:p>
                      <a:r>
                        <a:rPr sz="1275" b="1">
                          <a:solidFill>
                            <a:srgbClr val="FFFFFF"/>
                          </a:solidFill>
                        </a:rPr>
                        <a:t>Probability</a:t>
                      </a:r>
                    </a:p>
                  </a:txBody>
                  <a:tcPr marL="91440" marR="91440" marT="45720" marB="45720">
                    <a:solidFill>
                      <a:srgbClr val="000000"/>
                    </a:solidFill>
                  </a:tcPr>
                </a:tc>
              </a:tr>
              <a:tr h="642938">
                <a:tc>
                  <a:txBody>
                    <a:bodyPr/>
                    <a:lstStyle/>
                    <a:p>
                      <a:r>
                        <a:rPr sz="1275" b="1"/>
                        <a:t>bug is</a:t>
                      </a:r>
                    </a:p>
                  </a:txBody>
                  <a:tcPr marL="91440" marR="91440" marT="45720" marB="45720">
                    <a:solidFill>
                      <a:srgbClr val="F1F2F4"/>
                    </a:solidFill>
                  </a:tcPr>
                </a:tc>
                <a:tc>
                  <a:txBody>
                    <a:bodyPr/>
                    <a:lstStyle/>
                    <a:p>
                      <a:r>
                        <a:rPr sz="1275"/>
                        <a:t>urgent</a:t>
                      </a:r>
                    </a:p>
                  </a:txBody>
                  <a:tcPr marL="91440" marR="91440" marT="45720" marB="45720"/>
                </a:tc>
                <a:tc>
                  <a:txBody>
                    <a:bodyPr/>
                    <a:lstStyle/>
                    <a:p>
                      <a:r>
                        <a:rPr sz="1275"/>
                        <a:t>2</a:t>
                      </a:r>
                    </a:p>
                  </a:txBody>
                  <a:tcPr marL="91440" marR="91440" marT="45720" marB="45720"/>
                </a:tc>
                <a:tc>
                  <a:txBody>
                    <a:bodyPr/>
                    <a:lstStyle/>
                    <a:p>
                      <a:r>
                        <a:rPr sz="1275"/>
                        <a:t>0.500</a:t>
                      </a:r>
                    </a:p>
                  </a:txBody>
                  <a:tcPr marL="91440" marR="91440" marT="45720" marB="45720"/>
                </a:tc>
              </a:tr>
              <a:tr h="642938">
                <a:tc>
                  <a:txBody>
                    <a:bodyPr/>
                    <a:lstStyle/>
                    <a:p>
                      <a:r>
                        <a:rPr sz="1275" b="1"/>
                        <a:t>bug is</a:t>
                      </a:r>
                    </a:p>
                  </a:txBody>
                  <a:tcPr marL="91440" marR="91440" marT="45720" marB="45720">
                    <a:solidFill>
                      <a:srgbClr val="F1F2F4"/>
                    </a:solidFill>
                  </a:tcPr>
                </a:tc>
                <a:tc>
                  <a:txBody>
                    <a:bodyPr/>
                    <a:lstStyle/>
                    <a:p>
                      <a:r>
                        <a:rPr sz="1275"/>
                        <a:t>reproducible</a:t>
                      </a:r>
                    </a:p>
                  </a:txBody>
                  <a:tcPr marL="91440" marR="91440" marT="45720" marB="45720"/>
                </a:tc>
                <a:tc>
                  <a:txBody>
                    <a:bodyPr/>
                    <a:lstStyle/>
                    <a:p>
                      <a:r>
                        <a:rPr sz="1275"/>
                        <a:t>1</a:t>
                      </a:r>
                    </a:p>
                  </a:txBody>
                  <a:tcPr marL="91440" marR="91440" marT="45720" marB="45720"/>
                </a:tc>
                <a:tc>
                  <a:txBody>
                    <a:bodyPr/>
                    <a:lstStyle/>
                    <a:p>
                      <a:r>
                        <a:rPr sz="1275"/>
                        <a:t>0.250</a:t>
                      </a:r>
                    </a:p>
                  </a:txBody>
                  <a:tcPr marL="91440" marR="91440" marT="45720" marB="45720"/>
                </a:tc>
              </a:tr>
              <a:tr h="642938">
                <a:tc>
                  <a:txBody>
                    <a:bodyPr/>
                    <a:lstStyle/>
                    <a:p>
                      <a:r>
                        <a:rPr sz="1275" b="1"/>
                        <a:t>bug is</a:t>
                      </a:r>
                    </a:p>
                  </a:txBody>
                  <a:tcPr marL="91440" marR="91440" marT="45720" marB="45720">
                    <a:solidFill>
                      <a:srgbClr val="F1F2F4"/>
                    </a:solidFill>
                  </a:tcPr>
                </a:tc>
                <a:tc>
                  <a:txBody>
                    <a:bodyPr/>
                    <a:lstStyle/>
                    <a:p>
                      <a:r>
                        <a:rPr sz="1275"/>
                        <a:t>broken</a:t>
                      </a:r>
                    </a:p>
                  </a:txBody>
                  <a:tcPr marL="91440" marR="91440" marT="45720" marB="45720"/>
                </a:tc>
                <a:tc>
                  <a:txBody>
                    <a:bodyPr/>
                    <a:lstStyle/>
                    <a:p>
                      <a:r>
                        <a:rPr sz="1275"/>
                        <a:t>1</a:t>
                      </a:r>
                    </a:p>
                  </a:txBody>
                  <a:tcPr marL="91440" marR="91440" marT="45720" marB="45720"/>
                </a:tc>
                <a:tc>
                  <a:txBody>
                    <a:bodyPr/>
                    <a:lstStyle/>
                    <a:p>
                      <a:r>
                        <a:rPr sz="1275"/>
                        <a:t>0.250</a:t>
                      </a:r>
                    </a:p>
                  </a:txBody>
                  <a:tcPr marL="91440" marR="91440" marT="45720" marB="45720"/>
                </a:tc>
              </a:tr>
              <a:tr h="642938">
                <a:tc>
                  <a:txBody>
                    <a:bodyPr/>
                    <a:lstStyle/>
                    <a:p>
                      <a:r>
                        <a:rPr sz="1275" b="1"/>
                        <a:t>build is</a:t>
                      </a:r>
                    </a:p>
                  </a:txBody>
                  <a:tcPr marL="91440" marR="91440" marT="45720" marB="45720">
                    <a:solidFill>
                      <a:srgbClr val="F1F2F4"/>
                    </a:solidFill>
                  </a:tcPr>
                </a:tc>
                <a:tc>
                  <a:txBody>
                    <a:bodyPr/>
                    <a:lstStyle/>
                    <a:p>
                      <a:r>
                        <a:rPr sz="1275"/>
                        <a:t>broken</a:t>
                      </a:r>
                    </a:p>
                  </a:txBody>
                  <a:tcPr marL="91440" marR="91440" marT="45720" marB="45720"/>
                </a:tc>
                <a:tc>
                  <a:txBody>
                    <a:bodyPr/>
                    <a:lstStyle/>
                    <a:p>
                      <a:r>
                        <a:rPr sz="1275"/>
                        <a:t>1</a:t>
                      </a:r>
                    </a:p>
                  </a:txBody>
                  <a:tcPr marL="91440" marR="91440" marT="45720" marB="45720"/>
                </a:tc>
                <a:tc>
                  <a:txBody>
                    <a:bodyPr/>
                    <a:lstStyle/>
                    <a:p>
                      <a:r>
                        <a:rPr sz="1275"/>
                        <a:t>1.000</a:t>
                      </a:r>
                    </a:p>
                  </a:txBody>
                  <a:tcPr marL="91440" marR="91440" marT="45720" marB="45720"/>
                </a:tc>
              </a:tr>
            </a:tbl>
          </a:graphicData>
        </a:graphic>
      </p:graphicFrame>
      <p:sp>
        <p:nvSpPr>
          <p:cNvPr id="12" name="">
            <a:extLst xmlns:a="http://schemas.openxmlformats.org/drawingml/2006/main">
              <a:ext uri="{FF2B5EF4-FFF2-40B4-BE49-F238E27FC236}">
                <a16:creationId xmlns:a16="http://schemas.microsoft.com/office/drawing/2014/main" id="{FDA0879B-EDA6-4D86-93BA-CBAC28521680}"/>
              </a:ext>
            </a:extLst>
          </p:cNvPr>
          <p:cNvSpPr>
            <a:spLocks xmlns:a="http://schemas.openxmlformats.org/drawingml/2006/main" noGrp="1"/>
          </p:cNvSpPr>
          <p:nvPr/>
        </p:nvSpPr>
        <p:spPr>
          <a:xfrm xmlns:a="http://schemas.openxmlformats.org/drawingml/2006/main">
            <a:off x="952500" y="6000750"/>
            <a:ext cx="10287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The model can answer only for contexts represented by its counting rule and data.</a:t>
            </a:r>
          </a:p>
        </p:txBody>
      </p:sp>
    </p:spTree>
    <p:extLst>
      <p:ext uri="{BB962C8B-B14F-4D97-AF65-F5344CB8AC3E}">
        <p14:creationId xmlns:p14="http://schemas.microsoft.com/office/powerpoint/2010/main" val="581687279"/>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5754952-8F5C-491F-9956-3B36F4728485}"/>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EXECUTABLE WORKED EXAMPLE</a:t>
            </a:r>
          </a:p>
        </p:txBody>
      </p:sp>
      <p:sp>
        <p:nvSpPr>
          <p:cNvPr id="2" name="">
            <a:extLst xmlns:a="http://schemas.openxmlformats.org/drawingml/2006/main">
              <a:ext uri="{FF2B5EF4-FFF2-40B4-BE49-F238E27FC236}">
                <a16:creationId xmlns:a16="http://schemas.microsoft.com/office/drawing/2014/main" id="{97D42F9A-95BE-4DE6-9674-93B5622FF7E6}"/>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Counts become next-token probabilities</a:t>
            </a:r>
          </a:p>
        </p:txBody>
      </p:sp>
      <p:sp>
        <p:nvSpPr>
          <p:cNvPr id="3" name="">
            <a:extLst xmlns:a="http://schemas.openxmlformats.org/drawingml/2006/main">
              <a:ext uri="{FF2B5EF4-FFF2-40B4-BE49-F238E27FC236}">
                <a16:creationId xmlns:a16="http://schemas.microsoft.com/office/drawing/2014/main" id="{3BBA8A39-3936-4A5D-BF1A-67945240F4F0}"/>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67F0B93F-8E77-443A-BE12-2C874F41298B}"/>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EC82564F-F4E2-4D26-B2C4-C95DC89F182A}"/>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D8BFE03E-4CFC-431E-B4AE-D4F67261079D}"/>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61E4B9D7-D0AF-4E70-B65D-8E80976B95FD}"/>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A3DC5D66-79C9-4A53-A0A8-144F04E4873D}"/>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48D1E382-A12D-4840-BEA8-2CBFADDCD34D}"/>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CE3F9391-20D3-457D-A79C-F4F55EC1B3AA}"/>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36</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e3bd35a3c16488c"/>
          <a:stretch xmlns:a="http://schemas.openxmlformats.org/drawingml/2006/main"/>
        </p:blipFill>
        <p:spPr>
          <a:xfrm xmlns:a="http://schemas.openxmlformats.org/drawingml/2006/main">
            <a:off x="4603135" y="2076450"/>
            <a:ext cx="6605230" cy="3810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F38505E-FDB7-4835-8BF8-DB936E22F7B8}"/>
              </a:ext>
            </a:extLst>
          </p:cNvPr>
          <p:cNvSpPr>
            <a:spLocks xmlns:a="http://schemas.openxmlformats.org/drawingml/2006/main" noGrp="1"/>
          </p:cNvSpPr>
          <p:nvPr/>
        </p:nvSpPr>
        <p:spPr>
          <a:xfrm xmlns:a="http://schemas.openxmlformats.org/drawingml/2006/main">
            <a:off x="781050" y="2143125"/>
            <a:ext cx="3333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800" b="1" i="0">
                <a:solidFill>
                  <a:srgbClr val="000000"/>
                </a:solidFill>
                <a:latin typeface="Helvetica Neue"/>
                <a:ea typeface="Helvetica Neue"/>
                <a:cs typeface="Helvetica Neue"/>
              </a:defRPr>
            </a:pPr>
            <a:r>
              <a:rPr sz="1800" b="1" i="0">
                <a:solidFill>
                  <a:srgbClr val="000000"/>
                </a:solidFill>
                <a:latin typeface="Helvetica Neue"/>
                <a:ea typeface="Helvetica Neue"/>
                <a:cs typeface="Helvetica Neue"/>
              </a:rPr>
              <a:t>A trigram is a classifier keyed by two exact context tokens.</a:t>
            </a:r>
          </a:p>
        </p:txBody>
      </p:sp>
      <p:sp>
        <p:nvSpPr>
          <p:cNvPr id="13" name="">
            <a:extLst xmlns:a="http://schemas.openxmlformats.org/drawingml/2006/main">
              <a:ext uri="{FF2B5EF4-FFF2-40B4-BE49-F238E27FC236}">
                <a16:creationId xmlns:a16="http://schemas.microsoft.com/office/drawing/2014/main" id="{F74B241C-7E78-46A8-893D-B5A9E2BDDA49}"/>
              </a:ext>
            </a:extLst>
          </p:cNvPr>
          <p:cNvSpPr>
            <a:spLocks xmlns:a="http://schemas.openxmlformats.org/drawingml/2006/main" noGrp="1"/>
          </p:cNvSpPr>
          <p:nvPr/>
        </p:nvSpPr>
        <p:spPr>
          <a:xfrm xmlns:a="http://schemas.openxmlformats.org/drawingml/2006/main">
            <a:off x="781050" y="3143250"/>
            <a:ext cx="3333750" cy="219075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txBody>
          <a:bodyPr xmlns:a="http://schemas.openxmlformats.org/drawingml/2006/main" lIns="152400" tIns="171450" rIns="152400" bIns="171450" anchor="ctr"/>
          <a:lstStyle xmlns:a="http://schemas.openxmlformats.org/drawingml/2006/main"/>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context</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('bug', 'is')</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counts</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urgent: 2</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reproducible: 1</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broken: 1</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P(next)</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0.50 / 0.25 / 0.25</a:t>
            </a:r>
          </a:p>
        </p:txBody>
      </p:sp>
      <p:sp>
        <p:nvSpPr>
          <p:cNvPr id="14" name="">
            <a:extLst xmlns:a="http://schemas.openxmlformats.org/drawingml/2006/main">
              <a:ext uri="{FF2B5EF4-FFF2-40B4-BE49-F238E27FC236}">
                <a16:creationId xmlns:a16="http://schemas.microsoft.com/office/drawing/2014/main" id="{49D382E3-C49B-4730-8CF8-FD7E83E1B3D0}"/>
              </a:ext>
            </a:extLst>
          </p:cNvPr>
          <p:cNvSpPr>
            <a:spLocks xmlns:a="http://schemas.openxmlformats.org/drawingml/2006/main" noGrp="1"/>
          </p:cNvSpPr>
          <p:nvPr/>
        </p:nvSpPr>
        <p:spPr>
          <a:xfrm xmlns:a="http://schemas.openxmlformats.org/drawingml/2006/main">
            <a:off x="781050" y="5543550"/>
            <a:ext cx="3333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04_ngram_language_model.py generates 10 training rows and returns no row for an unseen context.</a:t>
            </a:r>
          </a:p>
        </p:txBody>
      </p:sp>
    </p:spTree>
    <p:extLst>
      <p:ext uri="{BB962C8B-B14F-4D97-AF65-F5344CB8AC3E}">
        <p14:creationId xmlns:p14="http://schemas.microsoft.com/office/powerpoint/2010/main" val="443469915"/>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C2805BA-1589-4513-BE24-AD073D8B972F}"/>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WHY N-GRAMS STOP SCALING</a:t>
            </a:r>
          </a:p>
        </p:txBody>
      </p:sp>
      <p:sp>
        <p:nvSpPr>
          <p:cNvPr id="2" name="">
            <a:extLst xmlns:a="http://schemas.openxmlformats.org/drawingml/2006/main">
              <a:ext uri="{FF2B5EF4-FFF2-40B4-BE49-F238E27FC236}">
                <a16:creationId xmlns:a16="http://schemas.microsoft.com/office/drawing/2014/main" id="{80A6467E-E6A9-4E0F-A60F-DA21108EBDA4}"/>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A longer fixed window creates a larger sparsity problem</a:t>
            </a:r>
          </a:p>
        </p:txBody>
      </p:sp>
      <p:sp>
        <p:nvSpPr>
          <p:cNvPr id="3" name="">
            <a:extLst xmlns:a="http://schemas.openxmlformats.org/drawingml/2006/main">
              <a:ext uri="{FF2B5EF4-FFF2-40B4-BE49-F238E27FC236}">
                <a16:creationId xmlns:a16="http://schemas.microsoft.com/office/drawing/2014/main" id="{FF747ED5-3F94-40D4-AAA5-2E77FE2A92F9}"/>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942DBEEF-9898-4961-A736-699B1E004460}"/>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8ACA536F-B134-4C0A-930E-435D4F07082F}"/>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72AA0C3B-AE1B-4E39-99D0-92FCE680E8CB}"/>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3EE539D3-0D01-4281-B5F7-F1F69EC8E4A0}"/>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ECD80D9A-4FE4-495D-A16A-3B7DA63EA425}"/>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EBCDA931-141E-4655-9B43-B06D519A1B46}"/>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DD2D4B0C-DFD2-4A9D-9E10-4F9FE8A50E71}"/>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37</a:t>
            </a:r>
          </a:p>
        </p:txBody>
      </p:sp>
      <p:sp>
        <p:nvSpPr>
          <p:cNvPr id="11" name="">
            <a:extLst xmlns:a="http://schemas.openxmlformats.org/drawingml/2006/main">
              <a:ext uri="{FF2B5EF4-FFF2-40B4-BE49-F238E27FC236}">
                <a16:creationId xmlns:a16="http://schemas.microsoft.com/office/drawing/2014/main" id="{1D811E9E-6D59-4224-A4A3-C012F6EDB8CB}"/>
              </a:ext>
            </a:extLst>
          </p:cNvPr>
          <p:cNvSpPr>
            <a:spLocks xmlns:a="http://schemas.openxmlformats.org/drawingml/2006/main" noGrp="1"/>
          </p:cNvSpPr>
          <p:nvPr/>
        </p:nvSpPr>
        <p:spPr>
          <a:xfrm xmlns:a="http://schemas.openxmlformats.org/drawingml/2006/main">
            <a:off x="685800" y="2247900"/>
            <a:ext cx="3390900" cy="3810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426384C-2A43-4658-AE0F-E15BEAA3EE5B}"/>
              </a:ext>
            </a:extLst>
          </p:cNvPr>
          <p:cNvSpPr>
            <a:spLocks xmlns:a="http://schemas.openxmlformats.org/drawingml/2006/main" noGrp="1"/>
          </p:cNvSpPr>
          <p:nvPr/>
        </p:nvSpPr>
        <p:spPr>
          <a:xfrm xmlns:a="http://schemas.openxmlformats.org/drawingml/2006/main">
            <a:off x="6858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Fixed context</a:t>
            </a:r>
          </a:p>
        </p:txBody>
      </p:sp>
      <p:sp>
        <p:nvSpPr>
          <p:cNvPr id="13" name="">
            <a:extLst xmlns:a="http://schemas.openxmlformats.org/drawingml/2006/main">
              <a:ext uri="{FF2B5EF4-FFF2-40B4-BE49-F238E27FC236}">
                <a16:creationId xmlns:a16="http://schemas.microsoft.com/office/drawing/2014/main" id="{CAE108BF-7735-4738-A48A-F1797A2EBF2E}"/>
              </a:ext>
            </a:extLst>
          </p:cNvPr>
          <p:cNvSpPr>
            <a:spLocks xmlns:a="http://schemas.openxmlformats.org/drawingml/2006/main" noGrp="1"/>
          </p:cNvSpPr>
          <p:nvPr/>
        </p:nvSpPr>
        <p:spPr>
          <a:xfrm xmlns:a="http://schemas.openxmlformats.org/drawingml/2006/main">
            <a:off x="6858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Relevant information outside the chosen window is invisible to the prediction.</a:t>
            </a:r>
          </a:p>
        </p:txBody>
      </p:sp>
      <p:sp>
        <p:nvSpPr>
          <p:cNvPr id="14" name="">
            <a:extLst xmlns:a="http://schemas.openxmlformats.org/drawingml/2006/main">
              <a:ext uri="{FF2B5EF4-FFF2-40B4-BE49-F238E27FC236}">
                <a16:creationId xmlns:a16="http://schemas.microsoft.com/office/drawing/2014/main" id="{6732336C-FBFA-454D-8F39-00CBF38CB0FF}"/>
              </a:ext>
            </a:extLst>
          </p:cNvPr>
          <p:cNvSpPr>
            <a:spLocks xmlns:a="http://schemas.openxmlformats.org/drawingml/2006/main" noGrp="1"/>
          </p:cNvSpPr>
          <p:nvPr/>
        </p:nvSpPr>
        <p:spPr>
          <a:xfrm xmlns:a="http://schemas.openxmlformats.org/drawingml/2006/main">
            <a:off x="440055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1E6464E-4C38-44AB-B8D2-8BD735AB0FDA}"/>
              </a:ext>
            </a:extLst>
          </p:cNvPr>
          <p:cNvSpPr>
            <a:spLocks xmlns:a="http://schemas.openxmlformats.org/drawingml/2006/main" noGrp="1"/>
          </p:cNvSpPr>
          <p:nvPr/>
        </p:nvSpPr>
        <p:spPr>
          <a:xfrm xmlns:a="http://schemas.openxmlformats.org/drawingml/2006/main">
            <a:off x="440055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Exact combinations</a:t>
            </a:r>
          </a:p>
        </p:txBody>
      </p:sp>
      <p:sp>
        <p:nvSpPr>
          <p:cNvPr id="16" name="">
            <a:extLst xmlns:a="http://schemas.openxmlformats.org/drawingml/2006/main">
              <a:ext uri="{FF2B5EF4-FFF2-40B4-BE49-F238E27FC236}">
                <a16:creationId xmlns:a16="http://schemas.microsoft.com/office/drawing/2014/main" id="{BC75F568-D63A-4298-89C6-3CDCE0CAA286}"/>
              </a:ext>
            </a:extLst>
          </p:cNvPr>
          <p:cNvSpPr>
            <a:spLocks xmlns:a="http://schemas.openxmlformats.org/drawingml/2006/main" noGrp="1"/>
          </p:cNvSpPr>
          <p:nvPr/>
        </p:nvSpPr>
        <p:spPr>
          <a:xfrm xmlns:a="http://schemas.openxmlformats.org/drawingml/2006/main">
            <a:off x="440055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Similar meanings do not automatically share evidence across different token sequences.</a:t>
            </a:r>
          </a:p>
        </p:txBody>
      </p:sp>
      <p:sp>
        <p:nvSpPr>
          <p:cNvPr id="17" name="">
            <a:extLst xmlns:a="http://schemas.openxmlformats.org/drawingml/2006/main">
              <a:ext uri="{FF2B5EF4-FFF2-40B4-BE49-F238E27FC236}">
                <a16:creationId xmlns:a16="http://schemas.microsoft.com/office/drawing/2014/main" id="{AF54D7A5-B5DD-4BDF-AB60-1166E80B8B5F}"/>
              </a:ext>
            </a:extLst>
          </p:cNvPr>
          <p:cNvSpPr>
            <a:spLocks xmlns:a="http://schemas.openxmlformats.org/drawingml/2006/main" noGrp="1"/>
          </p:cNvSpPr>
          <p:nvPr/>
        </p:nvSpPr>
        <p:spPr>
          <a:xfrm xmlns:a="http://schemas.openxmlformats.org/drawingml/2006/main">
            <a:off x="8115300" y="2247900"/>
            <a:ext cx="3390900" cy="38100"/>
          </a:xfrm>
          <a:prstGeom xmlns:a="http://schemas.openxmlformats.org/drawingml/2006/main" prst="rect">
            <a:avLst/>
          </a:prstGeom>
          <a:solidFill xmlns:a="http://schemas.openxmlformats.org/drawingml/2006/main">
            <a:srgbClr val="000000"/>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8C00A63-3FA6-4FBC-A86E-277DC8194351}"/>
              </a:ext>
            </a:extLst>
          </p:cNvPr>
          <p:cNvSpPr>
            <a:spLocks xmlns:a="http://schemas.openxmlformats.org/drawingml/2006/main" noGrp="1"/>
          </p:cNvSpPr>
          <p:nvPr/>
        </p:nvSpPr>
        <p:spPr>
          <a:xfrm xmlns:a="http://schemas.openxmlformats.org/drawingml/2006/main">
            <a:off x="8115300" y="2495550"/>
            <a:ext cx="33909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Exploding table</a:t>
            </a:r>
          </a:p>
        </p:txBody>
      </p:sp>
      <p:sp>
        <p:nvSpPr>
          <p:cNvPr id="19" name="">
            <a:extLst xmlns:a="http://schemas.openxmlformats.org/drawingml/2006/main">
              <a:ext uri="{FF2B5EF4-FFF2-40B4-BE49-F238E27FC236}">
                <a16:creationId xmlns:a16="http://schemas.microsoft.com/office/drawing/2014/main" id="{D4331A03-3995-419A-A627-95AC1F770E47}"/>
              </a:ext>
            </a:extLst>
          </p:cNvPr>
          <p:cNvSpPr>
            <a:spLocks xmlns:a="http://schemas.openxmlformats.org/drawingml/2006/main" noGrp="1"/>
          </p:cNvSpPr>
          <p:nvPr/>
        </p:nvSpPr>
        <p:spPr>
          <a:xfrm xmlns:a="http://schemas.openxmlformats.org/drawingml/2006/main">
            <a:off x="8115300" y="3181350"/>
            <a:ext cx="33909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500" b="0" i="0">
                <a:solidFill>
                  <a:srgbClr val="555B65"/>
                </a:solidFill>
                <a:latin typeface="Helvetica Neue"/>
                <a:ea typeface="Helvetica Neue"/>
                <a:cs typeface="Helvetica Neue"/>
              </a:defRPr>
            </a:pPr>
            <a:r>
              <a:rPr sz="1500" b="0" i="0">
                <a:solidFill>
                  <a:srgbClr val="555B65"/>
                </a:solidFill>
                <a:latin typeface="Helvetica Neue"/>
                <a:ea typeface="Helvetica Neue"/>
                <a:cs typeface="Helvetica Neue"/>
              </a:rPr>
              <a:t>Possible contexts grow combinatorially with vocabulary size and window length.</a:t>
            </a:r>
          </a:p>
        </p:txBody>
      </p:sp>
    </p:spTree>
    <p:extLst>
      <p:ext uri="{BB962C8B-B14F-4D97-AF65-F5344CB8AC3E}">
        <p14:creationId xmlns:p14="http://schemas.microsoft.com/office/powerpoint/2010/main" val="985581316"/>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92A59E4-129F-462C-8D20-CE7A497F04CF}"/>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NEURAL N-GRAM</a:t>
            </a:r>
          </a:p>
        </p:txBody>
      </p:sp>
      <p:sp>
        <p:nvSpPr>
          <p:cNvPr id="2" name="">
            <a:extLst xmlns:a="http://schemas.openxmlformats.org/drawingml/2006/main">
              <a:ext uri="{FF2B5EF4-FFF2-40B4-BE49-F238E27FC236}">
                <a16:creationId xmlns:a16="http://schemas.microsoft.com/office/drawing/2014/main" id="{A6134EA5-9361-4422-9332-6D1AF711B87C}"/>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Learn the context representation and the token scores</a:t>
            </a:r>
          </a:p>
        </p:txBody>
      </p:sp>
      <p:sp>
        <p:nvSpPr>
          <p:cNvPr id="3" name="">
            <a:extLst xmlns:a="http://schemas.openxmlformats.org/drawingml/2006/main">
              <a:ext uri="{FF2B5EF4-FFF2-40B4-BE49-F238E27FC236}">
                <a16:creationId xmlns:a16="http://schemas.microsoft.com/office/drawing/2014/main" id="{53CBC29A-C096-43DB-9AFD-8F924C3D130F}"/>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B5385353-D6A1-42DD-8657-4AAC46B86413}"/>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8CF5B2C7-52CC-45E6-86ED-BF651DFBC92E}"/>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51D823A7-B89B-4B05-A6A5-6399944A1226}"/>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106AD64B-299E-43E6-8CC6-1EE97669A1C0}"/>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1FC650FC-612A-412D-B0E0-952A261626EA}"/>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8EDD02CE-7BC3-4FF0-9C54-6777911C6B02}"/>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E32C6027-B6F8-4BB5-A046-AE2209A7950F}"/>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38</a:t>
            </a:r>
          </a:p>
        </p:txBody>
      </p:sp>
      <p:sp>
        <p:nvSpPr>
          <p:cNvPr id="11" name="">
            <a:extLst xmlns:a="http://schemas.openxmlformats.org/drawingml/2006/main">
              <a:ext uri="{FF2B5EF4-FFF2-40B4-BE49-F238E27FC236}">
                <a16:creationId xmlns:a16="http://schemas.microsoft.com/office/drawing/2014/main" id="{9B4359F8-B9D5-475C-A6A5-B19D0BFDEAF8}"/>
              </a:ext>
            </a:extLst>
          </p:cNvPr>
          <p:cNvSpPr>
            <a:spLocks xmlns:a="http://schemas.openxmlformats.org/drawingml/2006/main" noGrp="1"/>
          </p:cNvSpPr>
          <p:nvPr/>
        </p:nvSpPr>
        <p:spPr>
          <a:xfrm xmlns:a="http://schemas.openxmlformats.org/drawingml/2006/main">
            <a:off x="271272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2" name="">
            <a:extLst xmlns:a="http://schemas.openxmlformats.org/drawingml/2006/main">
              <a:ext uri="{FF2B5EF4-FFF2-40B4-BE49-F238E27FC236}">
                <a16:creationId xmlns:a16="http://schemas.microsoft.com/office/drawing/2014/main" id="{D1DD920E-AE96-478C-BEBA-EF860F939270}"/>
              </a:ext>
            </a:extLst>
          </p:cNvPr>
          <p:cNvSpPr>
            <a:spLocks xmlns:a="http://schemas.openxmlformats.org/drawingml/2006/main" noGrp="1"/>
          </p:cNvSpPr>
          <p:nvPr/>
        </p:nvSpPr>
        <p:spPr>
          <a:xfrm xmlns:a="http://schemas.openxmlformats.org/drawingml/2006/main">
            <a:off x="68580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TOKEN IDS</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discrete inputs</a:t>
            </a:r>
          </a:p>
        </p:txBody>
      </p:sp>
      <p:sp>
        <p:nvSpPr>
          <p:cNvPr id="13" name="">
            <a:extLst xmlns:a="http://schemas.openxmlformats.org/drawingml/2006/main">
              <a:ext uri="{FF2B5EF4-FFF2-40B4-BE49-F238E27FC236}">
                <a16:creationId xmlns:a16="http://schemas.microsoft.com/office/drawing/2014/main" id="{9EEF1E64-011E-49F8-BBB7-047AB2CC235B}"/>
              </a:ext>
            </a:extLst>
          </p:cNvPr>
          <p:cNvSpPr>
            <a:spLocks xmlns:a="http://schemas.openxmlformats.org/drawingml/2006/main" noGrp="1"/>
          </p:cNvSpPr>
          <p:nvPr/>
        </p:nvSpPr>
        <p:spPr>
          <a:xfrm xmlns:a="http://schemas.openxmlformats.org/drawingml/2006/main">
            <a:off x="491109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4" name="">
            <a:extLst xmlns:a="http://schemas.openxmlformats.org/drawingml/2006/main">
              <a:ext uri="{FF2B5EF4-FFF2-40B4-BE49-F238E27FC236}">
                <a16:creationId xmlns:a16="http://schemas.microsoft.com/office/drawing/2014/main" id="{73CC3A5A-F81C-40DA-8CE2-7491FAD3855C}"/>
              </a:ext>
            </a:extLst>
          </p:cNvPr>
          <p:cNvSpPr>
            <a:spLocks xmlns:a="http://schemas.openxmlformats.org/drawingml/2006/main" noGrp="1"/>
          </p:cNvSpPr>
          <p:nvPr/>
        </p:nvSpPr>
        <p:spPr>
          <a:xfrm xmlns:a="http://schemas.openxmlformats.org/drawingml/2006/main">
            <a:off x="288417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EMBEDDINGS</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learned vectors</a:t>
            </a:r>
          </a:p>
        </p:txBody>
      </p:sp>
      <p:sp>
        <p:nvSpPr>
          <p:cNvPr id="15" name="">
            <a:extLst xmlns:a="http://schemas.openxmlformats.org/drawingml/2006/main">
              <a:ext uri="{FF2B5EF4-FFF2-40B4-BE49-F238E27FC236}">
                <a16:creationId xmlns:a16="http://schemas.microsoft.com/office/drawing/2014/main" id="{818FDD61-B570-4C7D-B86A-04235AD380D5}"/>
              </a:ext>
            </a:extLst>
          </p:cNvPr>
          <p:cNvSpPr>
            <a:spLocks xmlns:a="http://schemas.openxmlformats.org/drawingml/2006/main" noGrp="1"/>
          </p:cNvSpPr>
          <p:nvPr/>
        </p:nvSpPr>
        <p:spPr>
          <a:xfrm xmlns:a="http://schemas.openxmlformats.org/drawingml/2006/main">
            <a:off x="710946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6" name="">
            <a:extLst xmlns:a="http://schemas.openxmlformats.org/drawingml/2006/main">
              <a:ext uri="{FF2B5EF4-FFF2-40B4-BE49-F238E27FC236}">
                <a16:creationId xmlns:a16="http://schemas.microsoft.com/office/drawing/2014/main" id="{6B158923-17A7-417C-8E66-297449076719}"/>
              </a:ext>
            </a:extLst>
          </p:cNvPr>
          <p:cNvSpPr>
            <a:spLocks xmlns:a="http://schemas.openxmlformats.org/drawingml/2006/main" noGrp="1"/>
          </p:cNvSpPr>
          <p:nvPr/>
        </p:nvSpPr>
        <p:spPr>
          <a:xfrm xmlns:a="http://schemas.openxmlformats.org/drawingml/2006/main">
            <a:off x="5082540" y="2324100"/>
            <a:ext cx="2026920" cy="1809750"/>
          </a:xfrm>
          <a:prstGeom xmlns:a="http://schemas.openxmlformats.org/drawingml/2006/main" prst="rect">
            <a:avLst/>
          </a:prstGeom>
          <a:solidFill xmlns:a="http://schemas.openxmlformats.org/drawingml/2006/main">
            <a:srgbClr val="EAF2FF"/>
          </a:solidFill>
          <a:ln xmlns:a="http://schemas.openxmlformats.org/drawingml/2006/main" w="19050">
            <a:solidFill>
              <a:srgbClr val="3D8DFF"/>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CONTEXT</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combined features</a:t>
            </a:r>
          </a:p>
        </p:txBody>
      </p:sp>
      <p:sp>
        <p:nvSpPr>
          <p:cNvPr id="17" name="">
            <a:extLst xmlns:a="http://schemas.openxmlformats.org/drawingml/2006/main">
              <a:ext uri="{FF2B5EF4-FFF2-40B4-BE49-F238E27FC236}">
                <a16:creationId xmlns:a16="http://schemas.microsoft.com/office/drawing/2014/main" id="{2E0BCFE4-B628-48C6-B336-C8F59D2CCDB0}"/>
              </a:ext>
            </a:extLst>
          </p:cNvPr>
          <p:cNvSpPr>
            <a:spLocks xmlns:a="http://schemas.openxmlformats.org/drawingml/2006/main" noGrp="1"/>
          </p:cNvSpPr>
          <p:nvPr/>
        </p:nvSpPr>
        <p:spPr>
          <a:xfrm xmlns:a="http://schemas.openxmlformats.org/drawingml/2006/main">
            <a:off x="9307830" y="2971800"/>
            <a:ext cx="171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875" b="1" i="0">
                <a:solidFill>
                  <a:srgbClr val="C7CBD1"/>
                </a:solidFill>
                <a:latin typeface="Helvetica Neue"/>
                <a:ea typeface="Helvetica Neue"/>
                <a:cs typeface="Helvetica Neue"/>
              </a:defRPr>
            </a:pPr>
            <a:r>
              <a:rPr sz="1875" b="1" i="0">
                <a:solidFill>
                  <a:srgbClr val="C7CBD1"/>
                </a:solidFill>
                <a:latin typeface="Helvetica Neue"/>
                <a:ea typeface="Helvetica Neue"/>
                <a:cs typeface="Helvetica Neue"/>
              </a:rPr>
              <a:t>→</a:t>
            </a:r>
          </a:p>
        </p:txBody>
      </p:sp>
      <p:sp>
        <p:nvSpPr>
          <p:cNvPr id="18" name="">
            <a:extLst xmlns:a="http://schemas.openxmlformats.org/drawingml/2006/main">
              <a:ext uri="{FF2B5EF4-FFF2-40B4-BE49-F238E27FC236}">
                <a16:creationId xmlns:a16="http://schemas.microsoft.com/office/drawing/2014/main" id="{1F70DFF4-44F9-4A82-848E-8F6203F21068}"/>
              </a:ext>
            </a:extLst>
          </p:cNvPr>
          <p:cNvSpPr>
            <a:spLocks xmlns:a="http://schemas.openxmlformats.org/drawingml/2006/main" noGrp="1"/>
          </p:cNvSpPr>
          <p:nvPr/>
        </p:nvSpPr>
        <p:spPr>
          <a:xfrm xmlns:a="http://schemas.openxmlformats.org/drawingml/2006/main">
            <a:off x="728091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LM HEAD</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vocabulary logits</a:t>
            </a:r>
          </a:p>
        </p:txBody>
      </p:sp>
      <p:sp>
        <p:nvSpPr>
          <p:cNvPr id="19" name="">
            <a:extLst xmlns:a="http://schemas.openxmlformats.org/drawingml/2006/main">
              <a:ext uri="{FF2B5EF4-FFF2-40B4-BE49-F238E27FC236}">
                <a16:creationId xmlns:a16="http://schemas.microsoft.com/office/drawing/2014/main" id="{A0BE2C21-4DE8-491B-8633-C23B8D2BDD4C}"/>
              </a:ext>
            </a:extLst>
          </p:cNvPr>
          <p:cNvSpPr>
            <a:spLocks xmlns:a="http://schemas.openxmlformats.org/drawingml/2006/main" noGrp="1"/>
          </p:cNvSpPr>
          <p:nvPr/>
        </p:nvSpPr>
        <p:spPr>
          <a:xfrm xmlns:a="http://schemas.openxmlformats.org/drawingml/2006/main">
            <a:off x="9479280" y="2324100"/>
            <a:ext cx="2026920" cy="180975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85725" tIns="114300" rIns="85725" bIns="114300" anchor="ctr"/>
          <a:lstStyle xmlns:a="http://schemas.openxmlformats.org/drawingml/2006/main"/>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SOFTMAX</a:t>
            </a:r>
          </a:p>
          <a:p xmlns:a="http://schemas.openxmlformats.org/drawingml/2006/main">
            <a:r>
              <a:t/>
            </a:r>
          </a:p>
          <a:p xmlns:a="http://schemas.openxmlformats.org/drawingml/2006/main">
            <a:pPr algn="ctr">
              <a:defRPr sz="1425" b="1">
                <a:solidFill>
                  <a:srgbClr val="000000"/>
                </a:solidFill>
                <a:latin typeface="Helvetica Neue"/>
                <a:ea typeface="Helvetica Neue"/>
                <a:cs typeface="Helvetica Neue"/>
              </a:defRPr>
            </a:pPr>
            <a:r>
              <a:rPr sz="1425" b="1">
                <a:solidFill>
                  <a:srgbClr val="000000"/>
                </a:solidFill>
                <a:latin typeface="Helvetica Neue"/>
                <a:ea typeface="Helvetica Neue"/>
                <a:cs typeface="Helvetica Neue"/>
              </a:rPr>
              <a:t>next-token probabilities</a:t>
            </a:r>
          </a:p>
        </p:txBody>
      </p:sp>
      <p:sp>
        <p:nvSpPr>
          <p:cNvPr id="20" name="">
            <a:extLst xmlns:a="http://schemas.openxmlformats.org/drawingml/2006/main">
              <a:ext uri="{FF2B5EF4-FFF2-40B4-BE49-F238E27FC236}">
                <a16:creationId xmlns:a16="http://schemas.microsoft.com/office/drawing/2014/main" id="{1C0E66F4-254A-41C4-A858-31143CC5446D}"/>
              </a:ext>
            </a:extLst>
          </p:cNvPr>
          <p:cNvSpPr>
            <a:spLocks xmlns:a="http://schemas.openxmlformats.org/drawingml/2006/main" noGrp="1"/>
          </p:cNvSpPr>
          <p:nvPr/>
        </p:nvSpPr>
        <p:spPr>
          <a:xfrm xmlns:a="http://schemas.openxmlformats.org/drawingml/2006/main">
            <a:off x="1333500" y="4762500"/>
            <a:ext cx="9525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The loss-gradient-update loop now changes both the context representation and the output scores.</a:t>
            </a:r>
          </a:p>
        </p:txBody>
      </p:sp>
    </p:spTree>
    <p:extLst>
      <p:ext uri="{BB962C8B-B14F-4D97-AF65-F5344CB8AC3E}">
        <p14:creationId xmlns:p14="http://schemas.microsoft.com/office/powerpoint/2010/main" val="1582170364"/>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B275C96-925E-4DB3-BA08-5D6332AC2ECC}"/>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EXECUTABLE WORKED EXAMPLE</a:t>
            </a:r>
          </a:p>
        </p:txBody>
      </p:sp>
      <p:sp>
        <p:nvSpPr>
          <p:cNvPr id="2" name="">
            <a:extLst xmlns:a="http://schemas.openxmlformats.org/drawingml/2006/main">
              <a:ext uri="{FF2B5EF4-FFF2-40B4-BE49-F238E27FC236}">
                <a16:creationId xmlns:a16="http://schemas.microsoft.com/office/drawing/2014/main" id="{C83BF50E-82CD-44CC-8F05-557BAB72C772}"/>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Learned context uses the same prediction objective</a:t>
            </a:r>
          </a:p>
        </p:txBody>
      </p:sp>
      <p:sp>
        <p:nvSpPr>
          <p:cNvPr id="3" name="">
            <a:extLst xmlns:a="http://schemas.openxmlformats.org/drawingml/2006/main">
              <a:ext uri="{FF2B5EF4-FFF2-40B4-BE49-F238E27FC236}">
                <a16:creationId xmlns:a16="http://schemas.microsoft.com/office/drawing/2014/main" id="{BBC80F11-1AE5-47A1-9C19-0ECAAB76B690}"/>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563F4F1B-A6DE-4CD6-BEF6-A90E35F8658C}"/>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D4667B24-B801-4C82-B31D-607CD858922E}"/>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4AC33AC3-FB8E-4C91-8266-550BF729772D}"/>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A5482536-B65C-42E8-9513-25C965929714}"/>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05  LANGUAGE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0868A59E-F941-4C9B-A049-811EF68C258F}"/>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06  BRIDGE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3D452D35-9AF0-4984-8614-52057CF939D5}"/>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A7DAD0EE-11CF-466B-AE09-6332CC98306F}"/>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39</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74a0bd0534b452e"/>
          <a:stretch xmlns:a="http://schemas.openxmlformats.org/drawingml/2006/main"/>
        </p:blipFill>
        <p:spPr>
          <a:xfrm xmlns:a="http://schemas.openxmlformats.org/drawingml/2006/main">
            <a:off x="4476750" y="2316980"/>
            <a:ext cx="6858000" cy="3328939"/>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E5607FA-E513-406A-B380-2BB296412770}"/>
              </a:ext>
            </a:extLst>
          </p:cNvPr>
          <p:cNvSpPr>
            <a:spLocks xmlns:a="http://schemas.openxmlformats.org/drawingml/2006/main" noGrp="1"/>
          </p:cNvSpPr>
          <p:nvPr/>
        </p:nvSpPr>
        <p:spPr>
          <a:xfrm xmlns:a="http://schemas.openxmlformats.org/drawingml/2006/main">
            <a:off x="781050" y="2143125"/>
            <a:ext cx="3333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800" b="1" i="0">
                <a:solidFill>
                  <a:srgbClr val="000000"/>
                </a:solidFill>
                <a:latin typeface="Helvetica Neue"/>
                <a:ea typeface="Helvetica Neue"/>
                <a:cs typeface="Helvetica Neue"/>
              </a:defRPr>
            </a:pPr>
            <a:r>
              <a:rPr sz="1800" b="1" i="0">
                <a:solidFill>
                  <a:srgbClr val="000000"/>
                </a:solidFill>
                <a:latin typeface="Helvetica Neue"/>
                <a:ea typeface="Helvetica Neue"/>
                <a:cs typeface="Helvetica Neue"/>
              </a:rPr>
              <a:t>Embeddings change how context is represented; softmax still predicts the next token.</a:t>
            </a:r>
          </a:p>
        </p:txBody>
      </p:sp>
      <p:sp>
        <p:nvSpPr>
          <p:cNvPr id="13" name="">
            <a:extLst xmlns:a="http://schemas.openxmlformats.org/drawingml/2006/main">
              <a:ext uri="{FF2B5EF4-FFF2-40B4-BE49-F238E27FC236}">
                <a16:creationId xmlns:a16="http://schemas.microsoft.com/office/drawing/2014/main" id="{0B553ED9-92FB-4D81-85ED-F6B34CFF3049}"/>
              </a:ext>
            </a:extLst>
          </p:cNvPr>
          <p:cNvSpPr>
            <a:spLocks xmlns:a="http://schemas.openxmlformats.org/drawingml/2006/main" noGrp="1"/>
          </p:cNvSpPr>
          <p:nvPr/>
        </p:nvSpPr>
        <p:spPr>
          <a:xfrm xmlns:a="http://schemas.openxmlformats.org/drawingml/2006/main">
            <a:off x="781050" y="3143250"/>
            <a:ext cx="3333750" cy="219075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txBody>
          <a:bodyPr xmlns:a="http://schemas.openxmlformats.org/drawingml/2006/main" lIns="152400" tIns="171450" rIns="152400" bIns="171450" anchor="ctr"/>
          <a:lstStyle xmlns:a="http://schemas.openxmlformats.org/drawingml/2006/main"/>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examples = 10</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embedding = [7, 4]</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LM head = [8, 7]</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loss</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1.932 → 0.417</a:t>
            </a:r>
          </a:p>
          <a:p xmlns:a="http://schemas.openxmlformats.org/drawingml/2006/main">
            <a:r>
              <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P(urgent | bug is)</a:t>
            </a:r>
          </a:p>
          <a:p xmlns:a="http://schemas.openxmlformats.org/drawingml/2006/main">
            <a:pPr algn="l">
              <a:defRPr sz="1425" b="0">
                <a:solidFill>
                  <a:srgbClr val="FFFFFF"/>
                </a:solidFill>
                <a:latin typeface="SFMono-Regular"/>
                <a:ea typeface="SFMono-Regular"/>
                <a:cs typeface="SFMono-Regular"/>
              </a:defRPr>
            </a:pPr>
            <a:r>
              <a:rPr sz="1425" b="0">
                <a:solidFill>
                  <a:srgbClr val="FFFFFF"/>
                </a:solidFill>
                <a:latin typeface="SFMono-Regular"/>
                <a:ea typeface="SFMono-Regular"/>
                <a:cs typeface="SFMono-Regular"/>
              </a:rPr>
              <a:t>0.499</a:t>
            </a:r>
          </a:p>
        </p:txBody>
      </p:sp>
      <p:sp>
        <p:nvSpPr>
          <p:cNvPr id="14" name="">
            <a:extLst xmlns:a="http://schemas.openxmlformats.org/drawingml/2006/main">
              <a:ext uri="{FF2B5EF4-FFF2-40B4-BE49-F238E27FC236}">
                <a16:creationId xmlns:a16="http://schemas.microsoft.com/office/drawing/2014/main" id="{4E362F66-6C17-4AAD-8079-724F42659351}"/>
              </a:ext>
            </a:extLst>
          </p:cNvPr>
          <p:cNvSpPr>
            <a:spLocks xmlns:a="http://schemas.openxmlformats.org/drawingml/2006/main" noGrp="1"/>
          </p:cNvSpPr>
          <p:nvPr/>
        </p:nvSpPr>
        <p:spPr>
          <a:xfrm xmlns:a="http://schemas.openxmlformats.org/drawingml/2006/main">
            <a:off x="781050" y="5543550"/>
            <a:ext cx="3333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1350" b="1" i="0">
                <a:solidFill>
                  <a:srgbClr val="3D8DFF"/>
                </a:solidFill>
                <a:latin typeface="Helvetica Neue"/>
                <a:ea typeface="Helvetica Neue"/>
                <a:cs typeface="Helvetica Neue"/>
              </a:defRPr>
            </a:pPr>
            <a:r>
              <a:rPr sz="1350" b="1" i="0">
                <a:solidFill>
                  <a:srgbClr val="3D8DFF"/>
                </a:solidFill>
                <a:latin typeface="Helvetica Neue"/>
                <a:ea typeface="Helvetica Neue"/>
                <a:cs typeface="Helvetica Neue"/>
              </a:rPr>
              <a:t>05_neural_ngram.py implements the embedding and output-layer gradients manually in NumPy.</a:t>
            </a:r>
          </a:p>
        </p:txBody>
      </p:sp>
    </p:spTree>
    <p:extLst>
      <p:ext uri="{BB962C8B-B14F-4D97-AF65-F5344CB8AC3E}">
        <p14:creationId xmlns:p14="http://schemas.microsoft.com/office/powerpoint/2010/main" val="181887259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D0C11A2-E0CB-42A1-9417-755B6A424875}"/>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CLASS 3 HANDOFF</a:t>
            </a:r>
          </a:p>
        </p:txBody>
      </p:sp>
      <p:sp>
        <p:nvSpPr>
          <p:cNvPr id="2" name="">
            <a:extLst xmlns:a="http://schemas.openxmlformats.org/drawingml/2006/main">
              <a:ext uri="{FF2B5EF4-FFF2-40B4-BE49-F238E27FC236}">
                <a16:creationId xmlns:a16="http://schemas.microsoft.com/office/drawing/2014/main" id="{747D691D-CD74-458F-956B-4E9926B5E120}"/>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2925" b="1" i="0">
                <a:solidFill>
                  <a:srgbClr val="000000"/>
                </a:solidFill>
                <a:latin typeface="Helvetica Neue"/>
                <a:ea typeface="Helvetica Neue"/>
                <a:cs typeface="Helvetica Neue"/>
              </a:defRPr>
            </a:pPr>
            <a:r>
              <a:rPr sz="2925" b="1" i="0">
                <a:solidFill>
                  <a:srgbClr val="000000"/>
                </a:solidFill>
                <a:latin typeface="Helvetica Neue"/>
                <a:ea typeface="Helvetica Neue"/>
                <a:cs typeface="Helvetica Neue"/>
              </a:rPr>
              <a:t>A transformer is a better way to construct the classifier input</a:t>
            </a:r>
          </a:p>
        </p:txBody>
      </p:sp>
      <p:sp>
        <p:nvSpPr>
          <p:cNvPr id="3" name="">
            <a:extLst xmlns:a="http://schemas.openxmlformats.org/drawingml/2006/main">
              <a:ext uri="{FF2B5EF4-FFF2-40B4-BE49-F238E27FC236}">
                <a16:creationId xmlns:a16="http://schemas.microsoft.com/office/drawing/2014/main" id="{8734C514-C405-45F8-87CA-68318DDFA730}"/>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F2A23C8A-56F9-4416-BA01-5FA8147D6C7B}"/>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40</a:t>
            </a:r>
          </a:p>
        </p:txBody>
      </p:sp>
      <p:sp>
        <p:nvSpPr>
          <p:cNvPr id="5" name="">
            <a:extLst xmlns:a="http://schemas.openxmlformats.org/drawingml/2006/main">
              <a:ext uri="{FF2B5EF4-FFF2-40B4-BE49-F238E27FC236}">
                <a16:creationId xmlns:a16="http://schemas.microsoft.com/office/drawing/2014/main" id="{9FD767E5-2473-4AF8-9293-C31B9638756A}"/>
              </a:ext>
            </a:extLst>
          </p:cNvPr>
          <p:cNvSpPr>
            <a:spLocks xmlns:a="http://schemas.openxmlformats.org/drawingml/2006/main" noGrp="1"/>
          </p:cNvSpPr>
          <p:nvPr/>
        </p:nvSpPr>
        <p:spPr>
          <a:xfrm xmlns:a="http://schemas.openxmlformats.org/drawingml/2006/main">
            <a:off x="3067050"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6" name="">
            <a:extLst xmlns:a="http://schemas.openxmlformats.org/drawingml/2006/main">
              <a:ext uri="{FF2B5EF4-FFF2-40B4-BE49-F238E27FC236}">
                <a16:creationId xmlns:a16="http://schemas.microsoft.com/office/drawing/2014/main" id="{5ED21982-D93D-4757-B427-EFF376D29D75}"/>
              </a:ext>
            </a:extLst>
          </p:cNvPr>
          <p:cNvSpPr>
            <a:spLocks xmlns:a="http://schemas.openxmlformats.org/drawingml/2006/main" noGrp="1"/>
          </p:cNvSpPr>
          <p:nvPr/>
        </p:nvSpPr>
        <p:spPr>
          <a:xfrm xmlns:a="http://schemas.openxmlformats.org/drawingml/2006/main">
            <a:off x="685800"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NEURON</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yes/no score</a:t>
            </a:r>
          </a:p>
        </p:txBody>
      </p:sp>
      <p:sp>
        <p:nvSpPr>
          <p:cNvPr id="7" name="">
            <a:extLst xmlns:a="http://schemas.openxmlformats.org/drawingml/2006/main">
              <a:ext uri="{FF2B5EF4-FFF2-40B4-BE49-F238E27FC236}">
                <a16:creationId xmlns:a16="http://schemas.microsoft.com/office/drawing/2014/main" id="{625F3ACB-FE5B-4AEC-8F9E-F31970D2CFE7}"/>
              </a:ext>
            </a:extLst>
          </p:cNvPr>
          <p:cNvSpPr>
            <a:spLocks xmlns:a="http://schemas.openxmlformats.org/drawingml/2006/main" noGrp="1"/>
          </p:cNvSpPr>
          <p:nvPr/>
        </p:nvSpPr>
        <p:spPr>
          <a:xfrm xmlns:a="http://schemas.openxmlformats.org/drawingml/2006/main">
            <a:off x="5876925"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8" name="">
            <a:extLst xmlns:a="http://schemas.openxmlformats.org/drawingml/2006/main">
              <a:ext uri="{FF2B5EF4-FFF2-40B4-BE49-F238E27FC236}">
                <a16:creationId xmlns:a16="http://schemas.microsoft.com/office/drawing/2014/main" id="{4AE1F44D-E775-4317-87E9-058DD7992B3A}"/>
              </a:ext>
            </a:extLst>
          </p:cNvPr>
          <p:cNvSpPr>
            <a:spLocks xmlns:a="http://schemas.openxmlformats.org/drawingml/2006/main" noGrp="1"/>
          </p:cNvSpPr>
          <p:nvPr/>
        </p:nvSpPr>
        <p:spPr>
          <a:xfrm xmlns:a="http://schemas.openxmlformats.org/drawingml/2006/main">
            <a:off x="3495675"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OUTPUT LAYER</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One score per class</a:t>
            </a:r>
          </a:p>
        </p:txBody>
      </p:sp>
      <p:sp>
        <p:nvSpPr>
          <p:cNvPr id="9" name="">
            <a:extLst xmlns:a="http://schemas.openxmlformats.org/drawingml/2006/main">
              <a:ext uri="{FF2B5EF4-FFF2-40B4-BE49-F238E27FC236}">
                <a16:creationId xmlns:a16="http://schemas.microsoft.com/office/drawing/2014/main" id="{76502B24-22AB-4EF9-B4D1-4E16D64BA1C5}"/>
              </a:ext>
            </a:extLst>
          </p:cNvPr>
          <p:cNvSpPr>
            <a:spLocks xmlns:a="http://schemas.openxmlformats.org/drawingml/2006/main" noGrp="1"/>
          </p:cNvSpPr>
          <p:nvPr/>
        </p:nvSpPr>
        <p:spPr>
          <a:xfrm xmlns:a="http://schemas.openxmlformats.org/drawingml/2006/main">
            <a:off x="8686800" y="2809875"/>
            <a:ext cx="42862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2250" b="1" i="0">
                <a:solidFill>
                  <a:srgbClr val="C7CBD1"/>
                </a:solidFill>
                <a:latin typeface="Helvetica Neue"/>
                <a:ea typeface="Helvetica Neue"/>
                <a:cs typeface="Helvetica Neue"/>
              </a:defRPr>
            </a:pPr>
            <a:r>
              <a:rPr sz="2250" b="1" i="0">
                <a:solidFill>
                  <a:srgbClr val="C7CBD1"/>
                </a:solidFill>
                <a:latin typeface="Helvetica Neue"/>
                <a:ea typeface="Helvetica Neue"/>
                <a:cs typeface="Helvetica Neue"/>
              </a:rPr>
              <a:t>→</a:t>
            </a:r>
          </a:p>
        </p:txBody>
      </p:sp>
      <p:sp>
        <p:nvSpPr>
          <p:cNvPr id="10" name="">
            <a:extLst xmlns:a="http://schemas.openxmlformats.org/drawingml/2006/main">
              <a:ext uri="{FF2B5EF4-FFF2-40B4-BE49-F238E27FC236}">
                <a16:creationId xmlns:a16="http://schemas.microsoft.com/office/drawing/2014/main" id="{EA834388-8609-4C96-A4C5-FAFD048B43E8}"/>
              </a:ext>
            </a:extLst>
          </p:cNvPr>
          <p:cNvSpPr>
            <a:spLocks xmlns:a="http://schemas.openxmlformats.org/drawingml/2006/main" noGrp="1"/>
          </p:cNvSpPr>
          <p:nvPr/>
        </p:nvSpPr>
        <p:spPr>
          <a:xfrm xmlns:a="http://schemas.openxmlformats.org/drawingml/2006/main">
            <a:off x="6305550" y="2190750"/>
            <a:ext cx="2381250" cy="1905000"/>
          </a:xfrm>
          <a:prstGeom xmlns:a="http://schemas.openxmlformats.org/drawingml/2006/main" prst="rect">
            <a:avLst/>
          </a:prstGeom>
          <a:solidFill xmlns:a="http://schemas.openxmlformats.org/drawingml/2006/main">
            <a:srgbClr val="F1F2F4"/>
          </a:solidFill>
          <a:ln xmlns:a="http://schemas.openxmlformats.org/drawingml/2006/main" w="9525">
            <a:solidFill>
              <a:srgbClr val="C7CBD1"/>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N-GRAM LM</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Next token from fixed context</a:t>
            </a:r>
          </a:p>
        </p:txBody>
      </p:sp>
      <p:sp>
        <p:nvSpPr>
          <p:cNvPr id="11" name="">
            <a:extLst xmlns:a="http://schemas.openxmlformats.org/drawingml/2006/main">
              <a:ext uri="{FF2B5EF4-FFF2-40B4-BE49-F238E27FC236}">
                <a16:creationId xmlns:a16="http://schemas.microsoft.com/office/drawing/2014/main" id="{53794484-CCF7-4D92-AA87-7D5D4E24CCF6}"/>
              </a:ext>
            </a:extLst>
          </p:cNvPr>
          <p:cNvSpPr>
            <a:spLocks xmlns:a="http://schemas.openxmlformats.org/drawingml/2006/main" noGrp="1"/>
          </p:cNvSpPr>
          <p:nvPr/>
        </p:nvSpPr>
        <p:spPr>
          <a:xfrm xmlns:a="http://schemas.openxmlformats.org/drawingml/2006/main">
            <a:off x="9115425" y="2190750"/>
            <a:ext cx="2381250" cy="1905000"/>
          </a:xfrm>
          <a:prstGeom xmlns:a="http://schemas.openxmlformats.org/drawingml/2006/main" prst="rect">
            <a:avLst/>
          </a:prstGeom>
          <a:solidFill xmlns:a="http://schemas.openxmlformats.org/drawingml/2006/main">
            <a:srgbClr val="EAF2FF"/>
          </a:solidFill>
          <a:ln xmlns:a="http://schemas.openxmlformats.org/drawingml/2006/main" w="19050">
            <a:solidFill>
              <a:srgbClr val="3D8DFF"/>
            </a:solidFill>
            <a:prstDash val="solid"/>
          </a:ln>
        </p:spPr>
        <p:txBody>
          <a:bodyPr xmlns:a="http://schemas.openxmlformats.org/drawingml/2006/main" lIns="95250" tIns="95250" rIns="95250" bIns="95250" anchor="ctr"/>
          <a:lstStyle xmlns:a="http://schemas.openxmlformats.org/drawingml/2006/main"/>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TRANSFORMER</a:t>
            </a:r>
          </a:p>
          <a:p xmlns:a="http://schemas.openxmlformats.org/drawingml/2006/main">
            <a:r>
              <a:t/>
            </a:r>
          </a:p>
          <a:p xmlns:a="http://schemas.openxmlformats.org/drawingml/2006/main">
            <a:pPr algn="ctr">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Next token from learned context</a:t>
            </a:r>
          </a:p>
        </p:txBody>
      </p:sp>
      <p:sp>
        <p:nvSpPr>
          <p:cNvPr id="12" name="">
            <a:extLst xmlns:a="http://schemas.openxmlformats.org/drawingml/2006/main">
              <a:ext uri="{FF2B5EF4-FFF2-40B4-BE49-F238E27FC236}">
                <a16:creationId xmlns:a16="http://schemas.microsoft.com/office/drawing/2014/main" id="{1978496D-8CA4-436D-A30D-1C4881136528}"/>
              </a:ext>
            </a:extLst>
          </p:cNvPr>
          <p:cNvSpPr>
            <a:spLocks xmlns:a="http://schemas.openxmlformats.org/drawingml/2006/main" noGrp="1"/>
          </p:cNvSpPr>
          <p:nvPr/>
        </p:nvSpPr>
        <p:spPr>
          <a:xfrm xmlns:a="http://schemas.openxmlformats.org/drawingml/2006/main">
            <a:off x="1257300" y="4762500"/>
            <a:ext cx="96774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ctr">
              <a:defRPr sz="2025" b="1" i="0">
                <a:solidFill>
                  <a:srgbClr val="000000"/>
                </a:solidFill>
                <a:latin typeface="Helvetica Neue"/>
                <a:ea typeface="Helvetica Neue"/>
                <a:cs typeface="Helvetica Neue"/>
              </a:defRPr>
            </a:pPr>
            <a:r>
              <a:rPr sz="2025" b="1" i="0">
                <a:solidFill>
                  <a:srgbClr val="000000"/>
                </a:solidFill>
                <a:latin typeface="Helvetica Neue"/>
                <a:ea typeface="Helvetica Neue"/>
                <a:cs typeface="Helvetica Neue"/>
              </a:rPr>
              <a:t>The prediction problem stays next-token classification. Attention makes the useful context depend on the current input.</a:t>
            </a:r>
          </a:p>
        </p:txBody>
      </p:sp>
    </p:spTree>
    <p:extLst>
      <p:ext uri="{BB962C8B-B14F-4D97-AF65-F5344CB8AC3E}">
        <p14:creationId xmlns:p14="http://schemas.microsoft.com/office/powerpoint/2010/main" val="1288653821"/>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84DFE87-8D1D-4BB2-B10C-D23E977FD843}"/>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HOMEWORK</a:t>
            </a:r>
          </a:p>
        </p:txBody>
      </p:sp>
      <p:sp>
        <p:nvSpPr>
          <p:cNvPr id="2" name="">
            <a:extLst xmlns:a="http://schemas.openxmlformats.org/drawingml/2006/main">
              <a:ext uri="{FF2B5EF4-FFF2-40B4-BE49-F238E27FC236}">
                <a16:creationId xmlns:a16="http://schemas.microsoft.com/office/drawing/2014/main" id="{6EBA7B97-6981-4416-94FD-827D2EBC2700}"/>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Build the ladder in three tested stages</a:t>
            </a:r>
          </a:p>
        </p:txBody>
      </p:sp>
      <p:sp>
        <p:nvSpPr>
          <p:cNvPr id="3" name="">
            <a:extLst xmlns:a="http://schemas.openxmlformats.org/drawingml/2006/main">
              <a:ext uri="{FF2B5EF4-FFF2-40B4-BE49-F238E27FC236}">
                <a16:creationId xmlns:a16="http://schemas.microsoft.com/office/drawing/2014/main" id="{B576A4EB-5898-427B-8BEE-78E046E6DDA2}"/>
              </a:ext>
            </a:extLst>
          </p:cNvPr>
          <p:cNvSpPr>
            <a:spLocks xmlns:a="http://schemas.openxmlformats.org/drawingml/2006/main" noGrp="1"/>
          </p:cNvSpPr>
          <p:nvPr/>
        </p:nvSpPr>
        <p:spPr>
          <a:xfrm xmlns:a="http://schemas.openxmlformats.org/drawingml/2006/main">
            <a:off x="6858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01  DECIDE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label</a:t>
            </a:r>
          </a:p>
        </p:txBody>
      </p:sp>
      <p:sp>
        <p:nvSpPr>
          <p:cNvPr id="4" name="">
            <a:extLst xmlns:a="http://schemas.openxmlformats.org/drawingml/2006/main">
              <a:ext uri="{FF2B5EF4-FFF2-40B4-BE49-F238E27FC236}">
                <a16:creationId xmlns:a16="http://schemas.microsoft.com/office/drawing/2014/main" id="{51074F32-6E29-401C-A807-AB7C129A7233}"/>
              </a:ext>
            </a:extLst>
          </p:cNvPr>
          <p:cNvSpPr>
            <a:spLocks xmlns:a="http://schemas.openxmlformats.org/drawingml/2006/main" noGrp="1"/>
          </p:cNvSpPr>
          <p:nvPr/>
        </p:nvSpPr>
        <p:spPr>
          <a:xfrm xmlns:a="http://schemas.openxmlformats.org/drawingml/2006/main">
            <a:off x="24892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02  PREDICT</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neuron</a:t>
            </a:r>
          </a:p>
        </p:txBody>
      </p:sp>
      <p:sp>
        <p:nvSpPr>
          <p:cNvPr id="5" name="">
            <a:extLst xmlns:a="http://schemas.openxmlformats.org/drawingml/2006/main">
              <a:ext uri="{FF2B5EF4-FFF2-40B4-BE49-F238E27FC236}">
                <a16:creationId xmlns:a16="http://schemas.microsoft.com/office/drawing/2014/main" id="{5214136D-11DB-4225-AA49-D2E013A7915C}"/>
              </a:ext>
            </a:extLst>
          </p:cNvPr>
          <p:cNvSpPr>
            <a:spLocks xmlns:a="http://schemas.openxmlformats.org/drawingml/2006/main" noGrp="1"/>
          </p:cNvSpPr>
          <p:nvPr/>
        </p:nvSpPr>
        <p:spPr>
          <a:xfrm xmlns:a="http://schemas.openxmlformats.org/drawingml/2006/main">
            <a:off x="42926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03  LEARN</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One update</a:t>
            </a:r>
          </a:p>
        </p:txBody>
      </p:sp>
      <p:sp>
        <p:nvSpPr>
          <p:cNvPr id="6" name="">
            <a:extLst xmlns:a="http://schemas.openxmlformats.org/drawingml/2006/main">
              <a:ext uri="{FF2B5EF4-FFF2-40B4-BE49-F238E27FC236}">
                <a16:creationId xmlns:a16="http://schemas.microsoft.com/office/drawing/2014/main" id="{86B184FA-48FE-453E-BC6C-AFAD47982E5F}"/>
              </a:ext>
            </a:extLst>
          </p:cNvPr>
          <p:cNvSpPr>
            <a:spLocks xmlns:a="http://schemas.openxmlformats.org/drawingml/2006/main" noGrp="1"/>
          </p:cNvSpPr>
          <p:nvPr/>
        </p:nvSpPr>
        <p:spPr>
          <a:xfrm xmlns:a="http://schemas.openxmlformats.org/drawingml/2006/main">
            <a:off x="60960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04  BATCH</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Many examples</a:t>
            </a:r>
          </a:p>
        </p:txBody>
      </p:sp>
      <p:sp>
        <p:nvSpPr>
          <p:cNvPr id="7" name="">
            <a:extLst xmlns:a="http://schemas.openxmlformats.org/drawingml/2006/main">
              <a:ext uri="{FF2B5EF4-FFF2-40B4-BE49-F238E27FC236}">
                <a16:creationId xmlns:a16="http://schemas.microsoft.com/office/drawing/2014/main" id="{2F7FC04E-456A-44EC-905D-DFC867B5B148}"/>
              </a:ext>
            </a:extLst>
          </p:cNvPr>
          <p:cNvSpPr>
            <a:spLocks xmlns:a="http://schemas.openxmlformats.org/drawingml/2006/main" noGrp="1"/>
          </p:cNvSpPr>
          <p:nvPr/>
        </p:nvSpPr>
        <p:spPr>
          <a:xfrm xmlns:a="http://schemas.openxmlformats.org/drawingml/2006/main">
            <a:off x="7899400" y="1562100"/>
            <a:ext cx="1784350" cy="457200"/>
          </a:xfrm>
          <a:prstGeom xmlns:a="http://schemas.openxmlformats.org/drawingml/2006/main" prst="rect">
            <a:avLst/>
          </a:prstGeom>
          <a:solidFill xmlns:a="http://schemas.openxmlformats.org/drawingml/2006/main">
            <a:srgbClr val="EAF2FF"/>
          </a:solidFill>
          <a:ln xmlns:a="http://schemas.openxmlformats.org/drawingml/2006/main" w="9525">
            <a:solidFill>
              <a:srgbClr val="C7CBD1"/>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05  LANGUAGE</a:t>
            </a:r>
          </a:p>
          <a:p xmlns:a="http://schemas.openxmlformats.org/drawingml/2006/main">
            <a:pPr algn="ctr">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Next token</a:t>
            </a:r>
          </a:p>
        </p:txBody>
      </p:sp>
      <p:sp>
        <p:nvSpPr>
          <p:cNvPr id="8" name="">
            <a:extLst xmlns:a="http://schemas.openxmlformats.org/drawingml/2006/main">
              <a:ext uri="{FF2B5EF4-FFF2-40B4-BE49-F238E27FC236}">
                <a16:creationId xmlns:a16="http://schemas.microsoft.com/office/drawing/2014/main" id="{7C5279EE-0915-4DD0-BF76-7F20C36BAF1E}"/>
              </a:ext>
            </a:extLst>
          </p:cNvPr>
          <p:cNvSpPr>
            <a:spLocks xmlns:a="http://schemas.openxmlformats.org/drawingml/2006/main" noGrp="1"/>
          </p:cNvSpPr>
          <p:nvPr/>
        </p:nvSpPr>
        <p:spPr>
          <a:xfrm xmlns:a="http://schemas.openxmlformats.org/drawingml/2006/main">
            <a:off x="9702800" y="1562100"/>
            <a:ext cx="1784350" cy="457200"/>
          </a:xfrm>
          <a:prstGeom xmlns:a="http://schemas.openxmlformats.org/drawingml/2006/main" prst="rect">
            <a:avLst/>
          </a:prstGeom>
          <a:solidFill xmlns:a="http://schemas.openxmlformats.org/drawingml/2006/main">
            <a:srgbClr val="3D8DFF"/>
          </a:solidFill>
          <a:ln xmlns:a="http://schemas.openxmlformats.org/drawingml/2006/main" w="19050">
            <a:solidFill>
              <a:srgbClr val="3D8DFF"/>
            </a:solidFill>
            <a:prstDash val="solid"/>
          </a:ln>
        </p:spPr>
        <p:txBody>
          <a:bodyPr xmlns:a="http://schemas.openxmlformats.org/drawingml/2006/main" lIns="38100" tIns="28575" rIns="38100" bIns="28575" anchor="ctr"/>
          <a:lstStyle xmlns:a="http://schemas.openxmlformats.org/drawingml/2006/main"/>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06  BRIDGE</a:t>
            </a:r>
          </a:p>
          <a:p xmlns:a="http://schemas.openxmlformats.org/drawingml/2006/main">
            <a:pPr algn="ctr">
              <a:defRPr sz="975" b="1">
                <a:solidFill>
                  <a:srgbClr val="FFFFFF"/>
                </a:solidFill>
                <a:latin typeface="Helvetica Neue"/>
                <a:ea typeface="Helvetica Neue"/>
                <a:cs typeface="Helvetica Neue"/>
              </a:defRPr>
            </a:pPr>
            <a:r>
              <a:rPr sz="975" b="1">
                <a:solidFill>
                  <a:srgbClr val="FFFFFF"/>
                </a:solidFill>
                <a:latin typeface="Helvetica Neue"/>
                <a:ea typeface="Helvetica Neue"/>
                <a:cs typeface="Helvetica Neue"/>
              </a:rPr>
              <a:t>Transformer</a:t>
            </a:r>
          </a:p>
        </p:txBody>
      </p:sp>
      <p:sp>
        <p:nvSpPr>
          <p:cNvPr id="9" name="">
            <a:extLst xmlns:a="http://schemas.openxmlformats.org/drawingml/2006/main">
              <a:ext uri="{FF2B5EF4-FFF2-40B4-BE49-F238E27FC236}">
                <a16:creationId xmlns:a16="http://schemas.microsoft.com/office/drawing/2014/main" id="{19A8F844-B876-4549-9D78-B3D0CB863511}"/>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10" name="">
            <a:extLst xmlns:a="http://schemas.openxmlformats.org/drawingml/2006/main">
              <a:ext uri="{FF2B5EF4-FFF2-40B4-BE49-F238E27FC236}">
                <a16:creationId xmlns:a16="http://schemas.microsoft.com/office/drawing/2014/main" id="{F7E31851-ABAB-4AB2-A557-835ED1733425}"/>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41</a:t>
            </a:r>
          </a:p>
        </p:txBody>
      </p:sp>
      <p:sp>
        <p:nvSpPr>
          <p:cNvPr id="11" name="">
            <a:extLst xmlns:a="http://schemas.openxmlformats.org/drawingml/2006/main">
              <a:ext uri="{FF2B5EF4-FFF2-40B4-BE49-F238E27FC236}">
                <a16:creationId xmlns:a16="http://schemas.microsoft.com/office/drawing/2014/main" id="{E276E95B-8074-4FDD-9932-2B6677131CD5}"/>
              </a:ext>
            </a:extLst>
          </p:cNvPr>
          <p:cNvSpPr>
            <a:spLocks xmlns:a="http://schemas.openxmlformats.org/drawingml/2006/main" noGrp="1"/>
          </p:cNvSpPr>
          <p:nvPr/>
        </p:nvSpPr>
        <p:spPr>
          <a:xfrm xmlns:a="http://schemas.openxmlformats.org/drawingml/2006/main">
            <a:off x="857250" y="2133600"/>
            <a:ext cx="10477500" cy="3314700"/>
          </a:xfrm>
          <a:prstGeom xmlns:a="http://schemas.openxmlformats.org/drawingml/2006/main" prst="rect">
            <a:avLst/>
          </a:prstGeom>
          <a:solidFill xmlns:a="http://schemas.openxmlformats.org/drawingml/2006/main">
            <a:srgbClr val="111317"/>
          </a:solidFill>
          <a:ln xmlns:a="http://schemas.openxmlformats.org/drawingml/2006/main" w="9525">
            <a:solidFill>
              <a:srgbClr val="111317"/>
            </a:solidFill>
            <a:prstDash val="solid"/>
          </a:ln>
        </p:spPr>
      </p:sp>
      <p:sp>
        <p:nvSpPr>
          <p:cNvPr id="12" name="">
            <a:extLst xmlns:a="http://schemas.openxmlformats.org/drawingml/2006/main">
              <a:ext uri="{FF2B5EF4-FFF2-40B4-BE49-F238E27FC236}">
                <a16:creationId xmlns:a16="http://schemas.microsoft.com/office/drawing/2014/main" id="{93848688-4993-4A0A-9780-3D9F07C83E1D}"/>
              </a:ext>
            </a:extLst>
          </p:cNvPr>
          <p:cNvSpPr>
            <a:spLocks xmlns:a="http://schemas.openxmlformats.org/drawingml/2006/main" noGrp="1"/>
          </p:cNvSpPr>
          <p:nvPr/>
        </p:nvSpPr>
        <p:spPr>
          <a:xfrm xmlns:a="http://schemas.openxmlformats.org/drawingml/2006/main">
            <a:off x="1162050" y="2419350"/>
            <a:ext cx="9867900" cy="2762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 A. one binary neuron</a:t>
            </a:r>
          </a:p>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score → sigmoid → BCE → gradients → SGD</a:t>
            </a:r>
          </a:p>
          <a:p xmlns:a="http://schemas.openxmlformats.org/drawingml/2006/main">
            <a:r>
              <a:t/>
            </a:r>
          </a:p>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 B. many output classes</a:t>
            </a:r>
          </a:p>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batch logits → stable softmax → cross-entropy</a:t>
            </a:r>
          </a:p>
          <a:p xmlns:a="http://schemas.openxmlformats.org/drawingml/2006/main">
            <a:r>
              <a:t/>
            </a:r>
          </a:p>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 C. tiny language model</a:t>
            </a:r>
          </a:p>
          <a:p xmlns:a="http://schemas.openxmlformats.org/drawingml/2006/main">
            <a:pPr algn="l">
              <a:defRPr sz="1650" b="0" i="0">
                <a:solidFill>
                  <a:srgbClr val="FFFFFF"/>
                </a:solidFill>
                <a:latin typeface="SFMono-Regular"/>
                <a:ea typeface="SFMono-Regular"/>
                <a:cs typeface="SFMono-Regular"/>
              </a:defRPr>
            </a:pPr>
            <a:r>
              <a:rPr sz="1650" b="0" i="0">
                <a:solidFill>
                  <a:srgbClr val="FFFFFF"/>
                </a:solidFill>
                <a:latin typeface="SFMono-Regular"/>
                <a:ea typeface="SFMono-Regular"/>
                <a:cs typeface="SFMono-Regular"/>
              </a:rPr>
              <a:t>context/label pairs → n-gram counts → shifted labels</a:t>
            </a:r>
          </a:p>
        </p:txBody>
      </p:sp>
      <p:sp>
        <p:nvSpPr>
          <p:cNvPr id="13" name="">
            <a:extLst xmlns:a="http://schemas.openxmlformats.org/drawingml/2006/main">
              <a:ext uri="{FF2B5EF4-FFF2-40B4-BE49-F238E27FC236}">
                <a16:creationId xmlns:a16="http://schemas.microsoft.com/office/drawing/2014/main" id="{D4540F4B-A808-498C-8810-25649C435725}"/>
              </a:ext>
            </a:extLst>
          </p:cNvPr>
          <p:cNvSpPr>
            <a:spLocks xmlns:a="http://schemas.openxmlformats.org/drawingml/2006/main" noGrp="1"/>
          </p:cNvSpPr>
          <p:nvPr/>
        </p:nvSpPr>
        <p:spPr>
          <a:xfrm xmlns:a="http://schemas.openxmlformats.org/drawingml/2006/main">
            <a:off x="1066800" y="5772150"/>
            <a:ext cx="10058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ctr">
              <a:defRPr sz="1500" b="1" i="0">
                <a:solidFill>
                  <a:srgbClr val="3D8DFF"/>
                </a:solidFill>
                <a:latin typeface="Helvetica Neue"/>
                <a:ea typeface="Helvetica Neue"/>
                <a:cs typeface="Helvetica Neue"/>
              </a:defRPr>
            </a:pPr>
            <a:r>
              <a:rPr sz="1500" b="1" i="0">
                <a:solidFill>
                  <a:srgbClr val="3D8DFF"/>
                </a:solidFill>
                <a:latin typeface="Helvetica Neue"/>
                <a:ea typeface="Helvetica Neue"/>
                <a:cs typeface="Helvetica Neue"/>
              </a:rPr>
              <a:t>Submit code, tests, a finite-difference check, and one causal training trace.</a:t>
            </a:r>
          </a:p>
        </p:txBody>
      </p:sp>
    </p:spTree>
    <p:extLst>
      <p:ext uri="{BB962C8B-B14F-4D97-AF65-F5344CB8AC3E}">
        <p14:creationId xmlns:p14="http://schemas.microsoft.com/office/powerpoint/2010/main" val="355530091"/>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6A75B53-1FF1-4437-8AE0-0B53FEB2BCAE}"/>
              </a:ext>
            </a:extLst>
          </p:cNvPr>
          <p:cNvSpPr>
            <a:spLocks xmlns:a="http://schemas.openxmlformats.org/drawingml/2006/main" noGrp="1"/>
          </p:cNvSpPr>
          <p:nvPr/>
        </p:nvSpPr>
        <p:spPr>
          <a:xfrm xmlns:a="http://schemas.openxmlformats.org/drawingml/2006/main">
            <a:off x="685800" y="400050"/>
            <a:ext cx="619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050" b="1" i="0">
                <a:solidFill>
                  <a:srgbClr val="3D8DFF"/>
                </a:solidFill>
                <a:latin typeface="Helvetica Neue"/>
                <a:ea typeface="Helvetica Neue"/>
                <a:cs typeface="Helvetica Neue"/>
              </a:defRPr>
            </a:pPr>
            <a:r>
              <a:rPr sz="1050" b="1" i="0">
                <a:solidFill>
                  <a:srgbClr val="3D8DFF"/>
                </a:solidFill>
                <a:latin typeface="Helvetica Neue"/>
                <a:ea typeface="Helvetica Neue"/>
                <a:cs typeface="Helvetica Neue"/>
              </a:rPr>
              <a:t>EXIT TICKET</a:t>
            </a:r>
          </a:p>
        </p:txBody>
      </p:sp>
      <p:sp>
        <p:nvSpPr>
          <p:cNvPr id="2" name="">
            <a:extLst xmlns:a="http://schemas.openxmlformats.org/drawingml/2006/main">
              <a:ext uri="{FF2B5EF4-FFF2-40B4-BE49-F238E27FC236}">
                <a16:creationId xmlns:a16="http://schemas.microsoft.com/office/drawing/2014/main" id="{758ED292-0119-44B6-BB0B-52EFC88AFA23}"/>
              </a:ext>
            </a:extLst>
          </p:cNvPr>
          <p:cNvSpPr>
            <a:spLocks xmlns:a="http://schemas.openxmlformats.org/drawingml/2006/main" noGrp="1"/>
          </p:cNvSpPr>
          <p:nvPr/>
        </p:nvSpPr>
        <p:spPr>
          <a:xfrm xmlns:a="http://schemas.openxmlformats.org/drawingml/2006/main">
            <a:off x="685800" y="666750"/>
            <a:ext cx="10820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3375" b="1" i="0">
                <a:solidFill>
                  <a:srgbClr val="000000"/>
                </a:solidFill>
                <a:latin typeface="Helvetica Neue"/>
                <a:ea typeface="Helvetica Neue"/>
                <a:cs typeface="Helvetica Neue"/>
              </a:defRPr>
            </a:pPr>
            <a:r>
              <a:rPr sz="3375" b="1" i="0">
                <a:solidFill>
                  <a:srgbClr val="000000"/>
                </a:solidFill>
                <a:latin typeface="Helvetica Neue"/>
                <a:ea typeface="Helvetica Neue"/>
                <a:cs typeface="Helvetica Neue"/>
              </a:rPr>
              <a:t>One slope scales into an entire model</a:t>
            </a:r>
          </a:p>
        </p:txBody>
      </p:sp>
      <p:sp>
        <p:nvSpPr>
          <p:cNvPr id="3" name="">
            <a:extLst xmlns:a="http://schemas.openxmlformats.org/drawingml/2006/main">
              <a:ext uri="{FF2B5EF4-FFF2-40B4-BE49-F238E27FC236}">
                <a16:creationId xmlns:a16="http://schemas.microsoft.com/office/drawing/2014/main" id="{FA198179-E157-4CAD-8290-9C3DCAEF806A}"/>
              </a:ext>
            </a:extLst>
          </p:cNvPr>
          <p:cNvSpPr>
            <a:spLocks xmlns:a="http://schemas.openxmlformats.org/drawingml/2006/main" noGrp="1"/>
          </p:cNvSpPr>
          <p:nvPr/>
        </p:nvSpPr>
        <p:spPr>
          <a:xfrm xmlns:a="http://schemas.openxmlformats.org/drawingml/2006/main">
            <a:off x="685800" y="6515100"/>
            <a:ext cx="4381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825" b="1" i="0">
                <a:solidFill>
                  <a:srgbClr val="555B65"/>
                </a:solidFill>
                <a:latin typeface="Helvetica Neue"/>
                <a:ea typeface="Helvetica Neue"/>
                <a:cs typeface="Helvetica Neue"/>
              </a:defRPr>
            </a:pPr>
            <a:r>
              <a:rPr sz="825" b="1" i="0">
                <a:solidFill>
                  <a:srgbClr val="555B65"/>
                </a:solidFill>
                <a:latin typeface="Helvetica Neue"/>
                <a:ea typeface="Helvetica Neue"/>
                <a:cs typeface="Helvetica Neue"/>
              </a:rPr>
              <a:t>LLMs FROM FIRST PRINCIPLES • CLASS 2</a:t>
            </a:r>
          </a:p>
        </p:txBody>
      </p:sp>
      <p:sp>
        <p:nvSpPr>
          <p:cNvPr id="4" name="">
            <a:extLst xmlns:a="http://schemas.openxmlformats.org/drawingml/2006/main">
              <a:ext uri="{FF2B5EF4-FFF2-40B4-BE49-F238E27FC236}">
                <a16:creationId xmlns:a16="http://schemas.microsoft.com/office/drawing/2014/main" id="{0C32DDBE-937E-4E11-A623-58DEE5626126}"/>
              </a:ext>
            </a:extLst>
          </p:cNvPr>
          <p:cNvSpPr>
            <a:spLocks xmlns:a="http://schemas.openxmlformats.org/drawingml/2006/main" noGrp="1"/>
          </p:cNvSpPr>
          <p:nvPr/>
        </p:nvSpPr>
        <p:spPr>
          <a:xfrm xmlns:a="http://schemas.openxmlformats.org/drawingml/2006/main">
            <a:off x="11144250" y="6486525"/>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r">
              <a:defRPr sz="900" b="1" i="0">
                <a:solidFill>
                  <a:srgbClr val="555B65"/>
                </a:solidFill>
                <a:latin typeface="Helvetica Neue"/>
                <a:ea typeface="Helvetica Neue"/>
                <a:cs typeface="Helvetica Neue"/>
              </a:defRPr>
            </a:pPr>
            <a:r>
              <a:rPr sz="900" b="1" i="0">
                <a:solidFill>
                  <a:srgbClr val="555B65"/>
                </a:solidFill>
                <a:latin typeface="Helvetica Neue"/>
                <a:ea typeface="Helvetica Neue"/>
                <a:cs typeface="Helvetica Neue"/>
              </a:rPr>
              <a:t>42</a:t>
            </a:r>
          </a:p>
        </p:txBody>
      </p:sp>
      <p:sp>
        <p:nvSpPr>
          <p:cNvPr id="5" name="">
            <a:extLst xmlns:a="http://schemas.openxmlformats.org/drawingml/2006/main">
              <a:ext uri="{FF2B5EF4-FFF2-40B4-BE49-F238E27FC236}">
                <a16:creationId xmlns:a16="http://schemas.microsoft.com/office/drawing/2014/main" id="{141BDF38-D0ED-42AB-9232-C348F422D895}"/>
              </a:ext>
            </a:extLst>
          </p:cNvPr>
          <p:cNvSpPr>
            <a:spLocks xmlns:a="http://schemas.openxmlformats.org/drawingml/2006/main" noGrp="1"/>
          </p:cNvSpPr>
          <p:nvPr/>
        </p:nvSpPr>
        <p:spPr>
          <a:xfrm xmlns:a="http://schemas.openxmlformats.org/drawingml/2006/main">
            <a:off x="819150" y="2047875"/>
            <a:ext cx="104775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lgn="l">
              <a:defRPr sz="4800" b="1" i="0">
                <a:solidFill>
                  <a:srgbClr val="000000"/>
                </a:solidFill>
                <a:latin typeface="Helvetica Neue"/>
                <a:ea typeface="Helvetica Neue"/>
                <a:cs typeface="Helvetica Neue"/>
              </a:defRPr>
            </a:pPr>
            <a:r>
              <a:rPr sz="4800" b="1" i="0">
                <a:solidFill>
                  <a:srgbClr val="000000"/>
                </a:solidFill>
                <a:latin typeface="Helvetica Neue"/>
                <a:ea typeface="Helvetica Neue"/>
                <a:cs typeface="Helvetica Neue"/>
              </a:rPr>
              <a:t>Prediction → loss → derivative → update</a:t>
            </a:r>
          </a:p>
        </p:txBody>
      </p:sp>
      <p:sp>
        <p:nvSpPr>
          <p:cNvPr id="6" name="">
            <a:extLst xmlns:a="http://schemas.openxmlformats.org/drawingml/2006/main">
              <a:ext uri="{FF2B5EF4-FFF2-40B4-BE49-F238E27FC236}">
                <a16:creationId xmlns:a16="http://schemas.microsoft.com/office/drawing/2014/main" id="{469A8571-0A3F-4700-9F32-2A23E32FEE2A}"/>
              </a:ext>
            </a:extLst>
          </p:cNvPr>
          <p:cNvSpPr>
            <a:spLocks xmlns:a="http://schemas.openxmlformats.org/drawingml/2006/main" noGrp="1"/>
          </p:cNvSpPr>
          <p:nvPr/>
        </p:nvSpPr>
        <p:spPr>
          <a:xfrm xmlns:a="http://schemas.openxmlformats.org/drawingml/2006/main">
            <a:off x="838200" y="4762500"/>
            <a:ext cx="9334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p xmlns:a="http://schemas.openxmlformats.org/drawingml/2006/main">
            <a:pPr algn="l">
              <a:defRPr sz="1800" b="0" i="0">
                <a:solidFill>
                  <a:srgbClr val="555B65"/>
                </a:solidFill>
                <a:latin typeface="Helvetica Neue"/>
                <a:ea typeface="Helvetica Neue"/>
                <a:cs typeface="Helvetica Neue"/>
              </a:defRPr>
            </a:pPr>
            <a:r>
              <a:rPr sz="1800" b="0" i="0">
                <a:solidFill>
                  <a:srgbClr val="555B65"/>
                </a:solidFill>
                <a:latin typeface="Helvetica Neue"/>
                <a:ea typeface="Helvetica Neue"/>
                <a:cs typeface="Helvetica Neue"/>
              </a:rPr>
              <a:t>Name what changes at each rung: one neuron, batch, multiclass output, n-gram language model, transformer.</a:t>
            </a:r>
          </a:p>
        </p:txBody>
      </p:sp>
    </p:spTree>
    <p:extLst>
      <p:ext uri="{BB962C8B-B14F-4D97-AF65-F5344CB8AC3E}">
        <p14:creationId xmlns:p14="http://schemas.microsoft.com/office/powerpoint/2010/main" val="14954851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2026-08-22T22:28:01.1650000Z</dcterms:created>
  <dcterms:modified xsi:type="dcterms:W3CDTF">2026-08-22T22:28:01.1650000Z</dcterms:modified>
</coreProperties>
</file>