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3dd421c8a2c342a6" /><Relationship Type="http://schemas.openxmlformats.org/officeDocument/2006/relationships/extended-properties" Target="/docProps/app.xml" Id="Ra2136b05bd4a4598" /><Relationship Type="http://schemas.openxmlformats.org/officeDocument/2006/relationships/officeDocument" Target="/ppt/presentation.xml" Id="Re1f72d9e3f1b49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8ccb60273949e1"/>
  </p:sldMasterIdLst>
  <p:notesMasterIdLst>
    <p:notesMasterId xmlns:r="http://schemas.openxmlformats.org/officeDocument/2006/relationships" r:id="R4f96b8835fb546ab"/>
  </p:notesMasterIdLst>
  <p:sldIdLst>
    <p:sldId xmlns:r="http://schemas.openxmlformats.org/officeDocument/2006/relationships" id="256" r:id="Rd05db505135e44c9"/>
    <p:sldId xmlns:r="http://schemas.openxmlformats.org/officeDocument/2006/relationships" id="257" r:id="R4ab7e57e4a414a92"/>
    <p:sldId xmlns:r="http://schemas.openxmlformats.org/officeDocument/2006/relationships" id="258" r:id="R6473019b7eb442da"/>
    <p:sldId xmlns:r="http://schemas.openxmlformats.org/officeDocument/2006/relationships" id="259" r:id="R33488bbdff394bec"/>
    <p:sldId xmlns:r="http://schemas.openxmlformats.org/officeDocument/2006/relationships" id="260" r:id="R4b1ea44ab8534f9f"/>
    <p:sldId xmlns:r="http://schemas.openxmlformats.org/officeDocument/2006/relationships" id="261" r:id="Re75aa2c9519547db"/>
    <p:sldId xmlns:r="http://schemas.openxmlformats.org/officeDocument/2006/relationships" id="262" r:id="R0c1c433a374e4542"/>
    <p:sldId xmlns:r="http://schemas.openxmlformats.org/officeDocument/2006/relationships" id="263" r:id="Ra22d4aeb31a34343"/>
    <p:sldId xmlns:r="http://schemas.openxmlformats.org/officeDocument/2006/relationships" id="264" r:id="Re34966ec1a984c34"/>
    <p:sldId xmlns:r="http://schemas.openxmlformats.org/officeDocument/2006/relationships" id="265" r:id="R2e52309a32d04057"/>
    <p:sldId xmlns:r="http://schemas.openxmlformats.org/officeDocument/2006/relationships" id="266" r:id="R1f6633e66de04d03"/>
    <p:sldId xmlns:r="http://schemas.openxmlformats.org/officeDocument/2006/relationships" id="267" r:id="R127bdb99a7c14d13"/>
    <p:sldId xmlns:r="http://schemas.openxmlformats.org/officeDocument/2006/relationships" id="268" r:id="Rded4b0b150b0447b"/>
    <p:sldId xmlns:r="http://schemas.openxmlformats.org/officeDocument/2006/relationships" id="269" r:id="R0cf932d7a88a44e5"/>
    <p:sldId xmlns:r="http://schemas.openxmlformats.org/officeDocument/2006/relationships" id="270" r:id="R51a80c1526d042f2"/>
    <p:sldId xmlns:r="http://schemas.openxmlformats.org/officeDocument/2006/relationships" id="271" r:id="Rfc0977d9107543b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8a38fb927f64b7e" /><Relationship Type="http://schemas.openxmlformats.org/officeDocument/2006/relationships/slideMaster" Target="/ppt/slideMasters/slideMaster1.xml" Id="R798ccb60273949e1" /><Relationship Type="http://schemas.openxmlformats.org/officeDocument/2006/relationships/notesMaster" Target="/ppt/notesMasters/notesMaster1.xml" Id="R4f96b8835fb546ab" /><Relationship Type="http://schemas.openxmlformats.org/officeDocument/2006/relationships/presProps" Target="/ppt/presProps.xml" Id="R984a60525ded4577" /><Relationship Type="http://schemas.openxmlformats.org/officeDocument/2006/relationships/tableStyles" Target="/ppt/tableStyles.xml" Id="R9b661c4be3f9499b" /><Relationship Type="http://schemas.openxmlformats.org/officeDocument/2006/relationships/slide" Target="/ppt/slides/slide1.xml" Id="Rd05db505135e44c9" /><Relationship Type="http://schemas.openxmlformats.org/officeDocument/2006/relationships/slide" Target="/ppt/slides/slide2.xml" Id="R4ab7e57e4a414a92" /><Relationship Type="http://schemas.openxmlformats.org/officeDocument/2006/relationships/slide" Target="/ppt/slides/slide3.xml" Id="R6473019b7eb442da" /><Relationship Type="http://schemas.openxmlformats.org/officeDocument/2006/relationships/slide" Target="/ppt/slides/slide4.xml" Id="R33488bbdff394bec" /><Relationship Type="http://schemas.openxmlformats.org/officeDocument/2006/relationships/slide" Target="/ppt/slides/slide5.xml" Id="R4b1ea44ab8534f9f" /><Relationship Type="http://schemas.openxmlformats.org/officeDocument/2006/relationships/slide" Target="/ppt/slides/slide6.xml" Id="Re75aa2c9519547db" /><Relationship Type="http://schemas.openxmlformats.org/officeDocument/2006/relationships/slide" Target="/ppt/slides/slide7.xml" Id="R0c1c433a374e4542" /><Relationship Type="http://schemas.openxmlformats.org/officeDocument/2006/relationships/slide" Target="/ppt/slides/slide8.xml" Id="Ra22d4aeb31a34343" /><Relationship Type="http://schemas.openxmlformats.org/officeDocument/2006/relationships/slide" Target="/ppt/slides/slide9.xml" Id="Re34966ec1a984c34" /><Relationship Type="http://schemas.openxmlformats.org/officeDocument/2006/relationships/slide" Target="/ppt/slides/slide10.xml" Id="R2e52309a32d04057" /><Relationship Type="http://schemas.openxmlformats.org/officeDocument/2006/relationships/slide" Target="/ppt/slides/slide11.xml" Id="R1f6633e66de04d03" /><Relationship Type="http://schemas.openxmlformats.org/officeDocument/2006/relationships/slide" Target="/ppt/slides/slide12.xml" Id="R127bdb99a7c14d13" /><Relationship Type="http://schemas.openxmlformats.org/officeDocument/2006/relationships/slide" Target="/ppt/slides/slide13.xml" Id="Rded4b0b150b0447b" /><Relationship Type="http://schemas.openxmlformats.org/officeDocument/2006/relationships/slide" Target="/ppt/slides/slide14.xml" Id="R0cf932d7a88a44e5" /><Relationship Type="http://schemas.openxmlformats.org/officeDocument/2006/relationships/slide" Target="/ppt/slides/slide15.xml" Id="R51a80c1526d042f2" /><Relationship Type="http://schemas.openxmlformats.org/officeDocument/2006/relationships/slide" Target="/ppt/slides/slide16.xml" Id="Rfc0977d9107543b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32bb4029cf240d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8e3d468e701f41eb" /><Relationship Type="http://schemas.openxmlformats.org/officeDocument/2006/relationships/notesMaster" Target="/ppt/notesMasters/notesMaster1.xml" Id="Re64a5e3025af430e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c2c767b19ee479d" /><Relationship Type="http://schemas.openxmlformats.org/officeDocument/2006/relationships/notesMaster" Target="/ppt/notesMasters/notesMaster1.xml" Id="R672dd52702bd4d27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32890234206e46a9" /><Relationship Type="http://schemas.openxmlformats.org/officeDocument/2006/relationships/notesMaster" Target="/ppt/notesMasters/notesMaster1.xml" Id="R5f44bc55f24043d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330ec2edc6cb4aa9" /><Relationship Type="http://schemas.openxmlformats.org/officeDocument/2006/relationships/notesMaster" Target="/ppt/notesMasters/notesMaster1.xml" Id="R2b6556c0bd7e44fa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529c85e19ed400d" /><Relationship Type="http://schemas.openxmlformats.org/officeDocument/2006/relationships/notesMaster" Target="/ppt/notesMasters/notesMaster1.xml" Id="R3f7820eab40744d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aed867eac3e4e11" /><Relationship Type="http://schemas.openxmlformats.org/officeDocument/2006/relationships/notesMaster" Target="/ppt/notesMasters/notesMaster1.xml" Id="Rf32b09e3727d4525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e71e4cc3cea04005" /><Relationship Type="http://schemas.openxmlformats.org/officeDocument/2006/relationships/notesMaster" Target="/ppt/notesMasters/notesMaster1.xml" Id="R8adf130ec7b6420c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9d2573eaea4642ab" /><Relationship Type="http://schemas.openxmlformats.org/officeDocument/2006/relationships/notesMaster" Target="/ppt/notesMasters/notesMaster1.xml" Id="R87218d3e2b574fb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6c6bdd315c5c408f" /><Relationship Type="http://schemas.openxmlformats.org/officeDocument/2006/relationships/notesMaster" Target="/ppt/notesMasters/notesMaster1.xml" Id="R0ba3b5e41ae84c6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c9fd1caed5534ac6" /><Relationship Type="http://schemas.openxmlformats.org/officeDocument/2006/relationships/notesMaster" Target="/ppt/notesMasters/notesMaster1.xml" Id="Ra3c301f5634744b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395d8a6be794d08" /><Relationship Type="http://schemas.openxmlformats.org/officeDocument/2006/relationships/notesMaster" Target="/ppt/notesMasters/notesMaster1.xml" Id="R383ff8f5bf394758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7168472240044ef4" /><Relationship Type="http://schemas.openxmlformats.org/officeDocument/2006/relationships/notesMaster" Target="/ppt/notesMasters/notesMaster1.xml" Id="R4ff8855dae78495f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97ab3952f9d74885" /><Relationship Type="http://schemas.openxmlformats.org/officeDocument/2006/relationships/notesMaster" Target="/ppt/notesMasters/notesMaster1.xml" Id="R704b5778e4704d3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cb31a1e516e94736" /><Relationship Type="http://schemas.openxmlformats.org/officeDocument/2006/relationships/notesMaster" Target="/ppt/notesMasters/notesMaster1.xml" Id="R62e4502d3c6b41e9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78c0cb2026c14ed5" /><Relationship Type="http://schemas.openxmlformats.org/officeDocument/2006/relationships/notesMaster" Target="/ppt/notesMasters/notesMaster1.xml" Id="R3f660c00fa92494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2b01090a229140c0" /><Relationship Type="http://schemas.openxmlformats.org/officeDocument/2006/relationships/notesMaster" Target="/ppt/notesMasters/notesMaster1.xml" Id="R1e7af1af88da4df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Open with the course promise: software engineers will leave able to reason about the mechanics and ship better systems—not merely repeat LLM terminology.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the intake as both a production practice and a teaching assessment. It reveals whether the participant understands data, objectives, alternatives, evaluation, deployment, and risk.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Continuity matters. Students should experience the same system as evaluator, model builder, and production decision-maker.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first implementation can run NumPy in the browser. If grades must be secure, move execution to isolated backend sandboxes so hidden tests remain hidden.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Two short breaks sit outside these proportions. Use frequent prediction questions, pair debugging, and exit checks to keep cognitive load manageable.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Keep this bio compact. Its purpose is to establish why the course can connect mathematical foundations with production practice.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instructor biography,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static review site is also a prototype information architecture for the future umbrella domain: courses, research, tools, and experiments can coexist without collapsing into one brand claim.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Close by asking for decisions, not general reactions. Capture the desired balance between mathematical depth and production breadth while discussing audience and cohort size.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Use this loop throughout all three sessions. In training, measurement is loss and intervention is a parameter update. In production, measurement is evaluation and intervention can be a prompt, context, tool, constraint, cache, model, or fine-tune.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Frame these as observable capabilities. Each one is demonstrated through code or an engineering decision, then reinforced in homework.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dates shown are the three consecutive Tuesdays. November 16, in the original note, is a Monday; November 17 is Tuesday.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proposed dates; Gregorian calendar date calculation for November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Start with a release that looks better overall but fails security cases. The class discovers why task definition, slices, uncertainty, and operational gates all matter.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use of stored outputs is deliberate: students learn evaluation mechanics without cost, latency, credentials, or model drift obscuring the lesson.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Make every symbol executable. Participants first work with concrete numbers, then NumPy, then notation, and finally PyTorch autograd.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The finite-difference gradient check is the bridge between calculus and software testing: it lets engineers verify the derivative code numerically.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This taxonomy prevents a catalog of buzzwords. Each technique changes either input, decoding, weights, or the software loop surrounding the model.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User-provided course brief and biography; course architecture developed in the current conversation, August 8, 2026.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2a248d430a4db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8a6d177a2c7f4a6b" /><Relationship Type="http://schemas.openxmlformats.org/officeDocument/2006/relationships/slideLayout" Target="/ppt/slideLayouts/slideLayout1.xml" Id="Rb4b28c231f6d4108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b28c231f6d4108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d17e8cb474b13" /><Relationship Type="http://schemas.openxmlformats.org/officeDocument/2006/relationships/notesSlide" Target="/ppt/notesSlides/notesSlide1.xml" Id="R2daece3b054941a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2659e44fa4feb" /><Relationship Type="http://schemas.openxmlformats.org/officeDocument/2006/relationships/hyperlink" Target="http://5.161.208.234/llm-course-review/fine-tuning-intake.html" TargetMode="External" Id="R958c389965ea447b" /><Relationship Type="http://schemas.openxmlformats.org/officeDocument/2006/relationships/notesSlide" Target="/ppt/notesSlides/notesSlide10.xml" Id="R4004b1998a6a4980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a43cde54e4399" /><Relationship Type="http://schemas.openxmlformats.org/officeDocument/2006/relationships/notesSlide" Target="/ppt/notesSlides/notesSlide11.xml" Id="Re8c693674420493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c7d1a8eb24eb3" /><Relationship Type="http://schemas.openxmlformats.org/officeDocument/2006/relationships/notesSlide" Target="/ppt/notesSlides/notesSlide12.xml" Id="R0928c411430a4ea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1087d7b36b424a" /><Relationship Type="http://schemas.openxmlformats.org/officeDocument/2006/relationships/notesSlide" Target="/ppt/notesSlides/notesSlide13.xml" Id="R6029df48c9a54263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178ca3fd544fb" /><Relationship Type="http://schemas.openxmlformats.org/officeDocument/2006/relationships/notesSlide" Target="/ppt/notesSlides/notesSlide14.xml" Id="Rb97e26e37cd5476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8f717ed71844f2" /><Relationship Type="http://schemas.openxmlformats.org/officeDocument/2006/relationships/hyperlink" Target="http://5.161.208.234/llm-course-review/course-outline.html" TargetMode="External" Id="Rcf5835c9c9ea4e44" /><Relationship Type="http://schemas.openxmlformats.org/officeDocument/2006/relationships/hyperlink" Target="http://5.161.208.234/llm-course-review/homework.html" TargetMode="External" Id="R66e9bf5f077b401e" /><Relationship Type="http://schemas.openxmlformats.org/officeDocument/2006/relationships/hyperlink" Target="http://5.161.208.234/llm-course-review/fine-tuning-intake.html" TargetMode="External" Id="R58e028eafd19459d" /><Relationship Type="http://schemas.openxmlformats.org/officeDocument/2006/relationships/hyperlink" Target="http://5.161.208.234/llm-course-review/projects.html" TargetMode="External" Id="R0a3e680f3ec84e22" /><Relationship Type="http://schemas.openxmlformats.org/officeDocument/2006/relationships/notesSlide" Target="/ppt/notesSlides/notesSlide15.xml" Id="R3e0cdd290471442d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f0e76ec344db" /><Relationship Type="http://schemas.openxmlformats.org/officeDocument/2006/relationships/notesSlide" Target="/ppt/notesSlides/notesSlide16.xml" Id="R8c25917d0873441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06746034414326" /><Relationship Type="http://schemas.openxmlformats.org/officeDocument/2006/relationships/notesSlide" Target="/ppt/notesSlides/notesSlide2.xml" Id="R7bf4043aed1a4b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d249a9774d4a38" /><Relationship Type="http://schemas.openxmlformats.org/officeDocument/2006/relationships/notesSlide" Target="/ppt/notesSlides/notesSlide3.xml" Id="R5950b38f616b43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253647ed54760" /><Relationship Type="http://schemas.openxmlformats.org/officeDocument/2006/relationships/notesSlide" Target="/ppt/notesSlides/notesSlide4.xml" Id="R533075af7ff649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00617b4d44dfd" /><Relationship Type="http://schemas.openxmlformats.org/officeDocument/2006/relationships/notesSlide" Target="/ppt/notesSlides/notesSlide5.xml" Id="R1e38cb9732cc46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00c36e43849eb" /><Relationship Type="http://schemas.openxmlformats.org/officeDocument/2006/relationships/hyperlink" Target="http://5.161.208.234/llm-course-review/homework.html#class-1" TargetMode="External" Id="R7a7803ac1816453b" /><Relationship Type="http://schemas.openxmlformats.org/officeDocument/2006/relationships/notesSlide" Target="/ppt/notesSlides/notesSlide6.xml" Id="Rb9af5afac97b4e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cce91bdd9d42a9" /><Relationship Type="http://schemas.openxmlformats.org/officeDocument/2006/relationships/notesSlide" Target="/ppt/notesSlides/notesSlide7.xml" Id="Redb01deae2d447e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63cc0f9bb48a0" /><Relationship Type="http://schemas.openxmlformats.org/officeDocument/2006/relationships/hyperlink" Target="http://5.161.208.234/llm-course-review/homework.html#class-2" TargetMode="External" Id="Rc5bbdb724da9451c" /><Relationship Type="http://schemas.openxmlformats.org/officeDocument/2006/relationships/notesSlide" Target="/ppt/notesSlides/notesSlide8.xml" Id="R612a1369810e474a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9152a25ea413d" /><Relationship Type="http://schemas.openxmlformats.org/officeDocument/2006/relationships/notesSlide" Target="/ppt/notesSlides/notesSlide9.xml" Id="R9f7870e294d94d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72DAC526-8007-47B4-9DFB-A43E8151B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579942"/>
            <a:ext cx="9448800" cy="36242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5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LLMs from First Principles
</a:t>
            </a:r>
            <a:r>
              <a:rPr sz="4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Backprop to production agents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4AEB3AFC-0E63-4D57-913D-2550F5306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6157817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COURSE REVIEW • AUGUST 2026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8B4FF9A1-4AD1-4ED3-9DCC-A861CBA4D3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92240"/>
            <a:ext cx="39116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DOUGLAS SCHONHOLTZ</a:t>
            </a:r>
          </a:p>
        </p:txBody>
      </p:sp>
    </p:spTree>
    <p:extLst>
      <p:ext uri="{BB962C8B-B14F-4D97-AF65-F5344CB8AC3E}">
        <p14:creationId xmlns:p14="http://schemas.microsoft.com/office/powerpoint/2010/main" val="16377572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BFB8DF95-AC87-4B35-9FED-810F9179D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10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CFDFAB8B-5489-4590-9C60-7BBDC98B2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Fine-tuning is a measured experiment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B368BE3E-4A97-4BF5-95A3-27FC8BE09C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EDE8C90D-BCC7-4407-B35E-772682554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Request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F5A00BAD-FA43-4833-BCF5-9009482809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“Make the model better”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Training loss falls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Ship the checkpoint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DBABB50F-44FD-4EDA-94BA-11948FDCB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92EAEAAD-B253-4F01-902B-07045AC64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Experiment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607F19E6-5F12-4E27-937C-638EB056B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Name the behavior and slice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Hold out representative tests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Gate, canary, monitor, roll back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3E0422C3-F75A-4C57-9699-46F576BED7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THE INTAKE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The engineer must identify the failing behavior, establish a baseline, rule out simpler interventions, inspect data rights and coverage, and define unacceptable regressions.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958c389965ea447b"/>
              </a:rPr>
              <a:t>Open the fine-tuning intake worksheet →</a:t>
            </a:r>
          </a:p>
        </p:txBody>
      </p:sp>
    </p:spTree>
    <p:extLst>
      <p:ext uri="{BB962C8B-B14F-4D97-AF65-F5344CB8AC3E}">
        <p14:creationId xmlns:p14="http://schemas.microsoft.com/office/powerpoint/2010/main" val="1973689042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103FD541-1CA9-4C12-8A2F-0BBF9971A9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11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89C37BEE-1B07-4D2B-AF65-5E2DF7EC0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Homework grows one agent across three classes</a:t>
            </a:r>
          </a:p>
        </p:txBody>
      </p:sp>
      <p:cxnSp>
        <p:nvCxnSpPr>
          <p:cNvPr id="15" name="Google-Shape-2259-p159-4"/>
          <p:cNvCxnSpPr/>
          <p:nvPr/>
        </p:nvCxnSpPr>
        <p:spPr>
          <a:xfrm xmlns:a="http://schemas.openxmlformats.org/drawingml/2006/main">
            <a:off x="337757" y="3373755"/>
            <a:ext cx="11460480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4B87B8EA-4AE1-4AD4-854F-E5A140FB7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AFFBD249-FB76-4C47-A65F-6135E4212D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D80907DA-A11F-4AE4-A35C-81CE44772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F317E8A0-512D-4BEF-8B59-B5B9E5244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AFTER CLASS 1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4DFA7988-0320-44CE-B656-AD92B3EEF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4156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AFTER CLASS 2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4866585B-FE5C-43C5-BA35-D39EB7A234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1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35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AFTER CLASS 3</a:t>
            </a:r>
          </a:p>
        </p:txBody>
      </p:sp>
      <p:sp>
        <p:nvSpPr>
          <p:cNvPr id="10" name="Text-Placeholder-16-11">
            <a:extLst xmlns:a="http://schemas.openxmlformats.org/drawingml/2006/main">
              <a:ext uri="{FF2B5EF4-FFF2-40B4-BE49-F238E27FC236}">
                <a16:creationId xmlns:a16="http://schemas.microsoft.com/office/drawing/2014/main" id="{105538DD-DDD1-47BA-BE47-E7AE385705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7111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Train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Implement the classifier and next-token update.</a:t>
            </a:r>
          </a:p>
        </p:txBody>
      </p:sp>
      <p:sp>
        <p:nvSpPr>
          <p:cNvPr id="11" name="Text-Placeholder-16-12">
            <a:extLst xmlns:a="http://schemas.openxmlformats.org/drawingml/2006/main">
              <a:ext uri="{FF2B5EF4-FFF2-40B4-BE49-F238E27FC236}">
                <a16:creationId xmlns:a16="http://schemas.microsoft.com/office/drawing/2014/main" id="{FECA0AD5-3212-421D-8E94-B9F16C261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85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Evaluate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Build the harness and expose a hidden regression.</a:t>
            </a:r>
          </a:p>
        </p:txBody>
      </p:sp>
      <p:sp>
        <p:nvSpPr>
          <p:cNvPr id="12" name="Text-Placeholder-16-13">
            <a:extLst xmlns:a="http://schemas.openxmlformats.org/drawingml/2006/main">
              <a:ext uri="{FF2B5EF4-FFF2-40B4-BE49-F238E27FC236}">
                <a16:creationId xmlns:a16="http://schemas.microsoft.com/office/drawing/2014/main" id="{D48C5AED-E138-48DE-8B2A-AD7A2189E9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787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Defend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Choose an intervention and write the deployment plan.</a:t>
            </a:r>
          </a:p>
        </p:txBody>
      </p:sp>
    </p:spTree>
    <p:extLst>
      <p:ext uri="{BB962C8B-B14F-4D97-AF65-F5344CB8AC3E}">
        <p14:creationId xmlns:p14="http://schemas.microsoft.com/office/powerpoint/2010/main" val="489533603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911EF1BD-652C-4240-8886-823117E3B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12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7D52F5D3-AE4D-480A-B7D6-506A82FED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Autograde mechanics; review judgment</a:t>
            </a:r>
          </a:p>
        </p:txBody>
      </p:sp>
      <p:sp>
        <p:nvSpPr>
          <p:cNvPr id="3" name="Content-Placeholder-15-4">
            <a:extLst xmlns:a="http://schemas.openxmlformats.org/drawingml/2006/main">
              <a:ext uri="{FF2B5EF4-FFF2-40B4-BE49-F238E27FC236}">
                <a16:creationId xmlns:a16="http://schemas.microsoft.com/office/drawing/2014/main" id="{774BEBDB-BFC5-4A96-BF96-3BE7E40334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057466"/>
            <a:ext cx="11404568" cy="101222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DETERMINISTIC CORE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Visible examples teach the contract; hidden numeric and property tests check correctness; design judgment stays rubric-based.</a:t>
            </a:r>
          </a:p>
        </p:txBody>
      </p:sp>
      <p:graphicFrame>
        <p:nvGraphicFramePr>
          <p:cNvPr id="8" name="Google-Shape-644-p93-5"/>
          <p:cNvGraphicFramePr/>
          <p:nvPr/>
        </p:nvGraphicFramePr>
        <p:xfrm>
          <a:off xmlns:a="http://schemas.openxmlformats.org/drawingml/2006/main" x="393668" y="2251043"/>
          <a:ext xmlns:a="http://schemas.openxmlformats.org/drawingml/2006/main" cx="11404568" cy="3932587"/>
        </p:xfrm>
        <a:graphic xmlns:a="http://schemas.openxmlformats.org/drawingml/2006/main">
          <a:graphicData uri="http://schemas.openxmlformats.org/drawingml/2006/table">
            <a:tbl>
              <a:tblPr/>
              <a:tblGrid>
                <a:gridCol w="3906107"/>
                <a:gridCol w="1874615"/>
                <a:gridCol w="1874615"/>
                <a:gridCol w="1874615"/>
                <a:gridCol w="1874615"/>
              </a:tblGrid>
              <a:tr h="436954"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</a:rPr>
                        <a:t>Work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</a:rPr>
                        <a:t>Visible check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</a:rPr>
                        <a:t>Hidden check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</a:rPr>
                        <a:t>Artifact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425" b="1">
                          <a:solidFill>
                            <a:srgbClr val="FFFFFF"/>
                          </a:solidFill>
                        </a:rPr>
                        <a:t>Why</a:t>
                      </a:r>
                    </a:p>
                  </a:txBody>
                  <a:tcPr marL="91440" marR="91440" marT="45720" marB="45720">
                    <a:solidFill>
                      <a:srgbClr val="000000"/>
                    </a:solidFill>
                  </a:tcPr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Eval code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Examples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Edge cases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Release report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Measure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Statistics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Known sample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Numeric tolerance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Comparison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Reason under noise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Backprop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Shapes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Gradient tests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Training trace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Understand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Token loss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Small sequence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Masks + shifts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Loss trace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Connect to LMs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Data split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Leak hints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Held-out IDs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Dataset card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Avoid leakage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Generation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Fixed logits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Sampling bounds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Output sample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Separate decoding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Runtime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Browser tests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Isolation limits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Run receipt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Stay reliable</a:t>
                      </a:r>
                    </a:p>
                  </a:txBody>
                  <a:tcPr marL="91440" marR="91440" marT="45720" marB="45720"/>
                </a:tc>
              </a:tr>
              <a:tr h="436954">
                <a:tc>
                  <a:txBody>
                    <a:bodyPr/>
                    <a:lstStyle/>
                    <a:p>
                      <a:r>
                        <a:rPr sz="1425"/>
                        <a:t>Design memo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Rubric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Instructor review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Experiment plan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425"/>
                        <a:t>Use judgment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7293154"/>
      </p:ext>
    </p:extLst>
  </p:cSld>
</p:sld>
</file>

<file path=ppt/slides/slide1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ounded-Rectangle-5-1">
            <a:extLst xmlns:a="http://schemas.openxmlformats.org/drawingml/2006/main">
              <a:ext uri="{FF2B5EF4-FFF2-40B4-BE49-F238E27FC236}">
                <a16:creationId xmlns:a16="http://schemas.microsoft.com/office/drawing/2014/main" id="{3E9893BD-1774-4702-8662-6581D1C4E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2" name="Rounded-Rectangle-6-2">
            <a:extLst xmlns:a="http://schemas.openxmlformats.org/drawingml/2006/main">
              <a:ext uri="{FF2B5EF4-FFF2-40B4-BE49-F238E27FC236}">
                <a16:creationId xmlns:a16="http://schemas.microsoft.com/office/drawing/2014/main" id="{E2034D7F-B284-405B-AF6B-09B99D449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3" name="Rounded-Rectangle-7-3">
            <a:extLst xmlns:a="http://schemas.openxmlformats.org/drawingml/2006/main">
              <a:ext uri="{FF2B5EF4-FFF2-40B4-BE49-F238E27FC236}">
                <a16:creationId xmlns:a16="http://schemas.microsoft.com/office/drawing/2014/main" id="{2DA02D06-D8E5-478F-89EA-D3474C5F3C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67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Slide-Number-Placeholder-1-4">
            <a:extLst xmlns:a="http://schemas.openxmlformats.org/drawingml/2006/main">
              <a:ext uri="{FF2B5EF4-FFF2-40B4-BE49-F238E27FC236}">
                <a16:creationId xmlns:a16="http://schemas.microsoft.com/office/drawing/2014/main" id="{CFCCA6A4-2115-4C55-987D-813F73DA1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13</a:t>
            </a:r>
          </a:p>
        </p:txBody>
      </p:sp>
      <p:sp>
        <p:nvSpPr>
          <p:cNvPr id="5" name="Title-2-5">
            <a:extLst xmlns:a="http://schemas.openxmlformats.org/drawingml/2006/main">
              <a:ext uri="{FF2B5EF4-FFF2-40B4-BE49-F238E27FC236}">
                <a16:creationId xmlns:a16="http://schemas.microsoft.com/office/drawing/2014/main" id="{D9493925-3014-4E4C-9D0E-A16A01CF1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Nine hours should feel like a lab, not a lecture series</a:t>
            </a:r>
          </a:p>
        </p:txBody>
      </p:sp>
      <p:sp>
        <p:nvSpPr>
          <p:cNvPr id="6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0C5D1300-407E-4431-B9A8-1F19215F02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Explain with worked examples</a:t>
            </a:r>
          </a:p>
        </p:txBody>
      </p:sp>
      <p:sp>
        <p:nvSpPr>
          <p:cNvPr id="7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3623F6FA-EDDA-4179-9202-31847DF91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830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Decide, discuss, and retrieve</a:t>
            </a:r>
          </a:p>
        </p:txBody>
      </p:sp>
      <p:sp>
        <p:nvSpPr>
          <p:cNvPr id="8" name="Content-Placeholder-11-8">
            <a:extLst xmlns:a="http://schemas.openxmlformats.org/drawingml/2006/main">
              <a:ext uri="{FF2B5EF4-FFF2-40B4-BE49-F238E27FC236}">
                <a16:creationId xmlns:a16="http://schemas.microsoft.com/office/drawing/2014/main" id="{CC0BC894-B75B-40B0-9727-C2E4DEAAF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124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Build, test, and investigate</a:t>
            </a:r>
          </a:p>
        </p:txBody>
      </p:sp>
      <p:sp>
        <p:nvSpPr>
          <p:cNvPr id="9" name="Content-Placeholder-9-9">
            <a:extLst xmlns:a="http://schemas.openxmlformats.org/drawingml/2006/main">
              <a:ext uri="{FF2B5EF4-FFF2-40B4-BE49-F238E27FC236}">
                <a16:creationId xmlns:a16="http://schemas.microsoft.com/office/drawing/2014/main" id="{85B2FA4F-0057-406B-889F-A891AC118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35%</a:t>
            </a:r>
          </a:p>
        </p:txBody>
      </p:sp>
      <p:sp>
        <p:nvSpPr>
          <p:cNvPr id="10" name="Content-Placeholder-9-10">
            <a:extLst xmlns:a="http://schemas.openxmlformats.org/drawingml/2006/main">
              <a:ext uri="{FF2B5EF4-FFF2-40B4-BE49-F238E27FC236}">
                <a16:creationId xmlns:a16="http://schemas.microsoft.com/office/drawing/2014/main" id="{D472B826-205C-409C-AEC6-F8C4E853DF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2958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35%</a:t>
            </a:r>
          </a:p>
        </p:txBody>
      </p:sp>
      <p:sp>
        <p:nvSpPr>
          <p:cNvPr id="11" name="Content-Placeholder-9-11">
            <a:extLst xmlns:a="http://schemas.openxmlformats.org/drawingml/2006/main">
              <a:ext uri="{FF2B5EF4-FFF2-40B4-BE49-F238E27FC236}">
                <a16:creationId xmlns:a16="http://schemas.microsoft.com/office/drawing/2014/main" id="{0BB58933-3DE3-4A28-8539-45741099AD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40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30%</a:t>
            </a:r>
          </a:p>
        </p:txBody>
      </p:sp>
      <p:sp>
        <p:nvSpPr>
          <p:cNvPr id="12" name="Content-Placeholder-15-12">
            <a:extLst xmlns:a="http://schemas.openxmlformats.org/drawingml/2006/main">
              <a:ext uri="{FF2B5EF4-FFF2-40B4-BE49-F238E27FC236}">
                <a16:creationId xmlns:a16="http://schemas.microsoft.com/office/drawing/2014/main" id="{D417F540-5B99-4801-B729-97901D0D64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138333"/>
            <a:ext cx="11404568" cy="15994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EACH THREE-HOUR SESSION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Every concept starts with a production problem, becomes concrete numbers and code, then returns as an engineering consequence.</a:t>
            </a:r>
          </a:p>
        </p:txBody>
      </p:sp>
    </p:spTree>
    <p:extLst>
      <p:ext uri="{BB962C8B-B14F-4D97-AF65-F5344CB8AC3E}">
        <p14:creationId xmlns:p14="http://schemas.microsoft.com/office/powerpoint/2010/main" val="1388761901"/>
      </p:ext>
    </p:extLst>
  </p:cSld>
</p:sld>
</file>

<file path=ppt/slides/slide1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AE0158FB-E813-4961-AF7A-6DAA5B7BE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14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39039C27-F6AA-4AA6-B7E7-B2E4B0B58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Foundational NLP meets production agents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A822B837-8DDB-4EF8-8D62-F3000CAFE1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Foundations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M.S. in Artificial Intelligence from Northeastern, focused on information retrieval and NLP before ChatGPT.</a:t>
            </a:r>
          </a:p>
        </p:txBody>
      </p:sp>
      <p:sp>
        <p:nvSpPr>
          <p:cNvPr id="4" name="Content-Placeholder-1-5">
            <a:extLst xmlns:a="http://schemas.openxmlformats.org/drawingml/2006/main">
              <a:ext uri="{FF2B5EF4-FFF2-40B4-BE49-F238E27FC236}">
                <a16:creationId xmlns:a16="http://schemas.microsoft.com/office/drawing/2014/main" id="{C580E0CE-8A4C-4811-A7D5-567CFA153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Research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Developed state-of-the-art seizure-prediction models during graduate school.</a:t>
            </a:r>
          </a:p>
        </p:txBody>
      </p:sp>
      <p:sp>
        <p:nvSpPr>
          <p:cNvPr id="5" name="Content-Placeholder-2-6">
            <a:extLst xmlns:a="http://schemas.openxmlformats.org/drawingml/2006/main">
              <a:ext uri="{FF2B5EF4-FFF2-40B4-BE49-F238E27FC236}">
                <a16:creationId xmlns:a16="http://schemas.microsoft.com/office/drawing/2014/main" id="{827A2D40-0DCA-44D3-B2E9-DC86F61A44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Production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Senior AI Engineer at WHOOP; worked on the proprietary agent loop and evaluation system used across the team.</a:t>
            </a:r>
          </a:p>
        </p:txBody>
      </p:sp>
    </p:spTree>
    <p:extLst>
      <p:ext uri="{BB962C8B-B14F-4D97-AF65-F5344CB8AC3E}">
        <p14:creationId xmlns:p14="http://schemas.microsoft.com/office/powerpoint/2010/main" val="1995324409"/>
      </p:ext>
    </p:extLst>
  </p:cSld>
</p:sld>
</file>

<file path=ppt/slides/slide1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567210F4-CA41-44D0-A804-3AE4727BD7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15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2935DD42-CF9C-426C-BB81-C8CB3CBE6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The review site links every working artifact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3B1E3355-F73F-4F11-9159-EBBA3BBEC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Course outline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cf5835c9c9ea4e44"/>
              </a:rPr>
              <a:t>Open the detailed syllabus →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F848074D-AAA2-47F9-92F6-CC3EFF485E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Homework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66e9bf5f077b401e"/>
              </a:rPr>
              <a:t>Review all three assignments →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0B3FC060-CF0C-4698-9385-115C4E3EFC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Fine-tuning intake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58e028eafd19459d"/>
              </a:rPr>
              <a:t>Open the decision worksheet →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9DCDD4D1-CA01-44FF-9924-5F9195E12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Other work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0a3e680f3ec84e22"/>
              </a:rPr>
              <a:t>CS job-market analysis and Spell Valley are linked from the project index.</a:t>
            </a:r>
          </a:p>
        </p:txBody>
      </p:sp>
    </p:spTree>
    <p:extLst>
      <p:ext uri="{BB962C8B-B14F-4D97-AF65-F5344CB8AC3E}">
        <p14:creationId xmlns:p14="http://schemas.microsoft.com/office/powerpoint/2010/main" val="1804093086"/>
      </p:ext>
    </p:extLst>
  </p:cSld>
</p:sld>
</file>

<file path=ppt/slides/slide1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4C34DA2C-8041-42E1-B92F-AA5B36321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spcAft>
                <a:spcPts val="80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5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Three decisions unlock the build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4594F000-D99E-40B2-AFFE-987568BB8D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973288"/>
            <a:ext cx="35687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Confirm November 17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Set audience and cohort size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Choose domain and privacy boundary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7CAA840F-25DC-4770-9A08-70FD42378A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1612868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REVIEW</a:t>
            </a:r>
          </a:p>
        </p:txBody>
      </p:sp>
    </p:spTree>
    <p:extLst>
      <p:ext uri="{BB962C8B-B14F-4D97-AF65-F5344CB8AC3E}">
        <p14:creationId xmlns:p14="http://schemas.microsoft.com/office/powerpoint/2010/main" val="1800618212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953DD692-5ADE-4FEA-9BD7-ACABFAC98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spcAft>
                <a:spcPts val="80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54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Input → prediction → measurement → intervention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911A16B9-0808-45E1-8C39-51716C09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742212"/>
            <a:ext cx="57023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Training changes weights. Production changes the surrounding system.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086C676F-EF91-4E5B-944B-02BC9DED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57023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THE THROUGHLINE</a:t>
            </a:r>
          </a:p>
        </p:txBody>
      </p:sp>
    </p:spTree>
    <p:extLst>
      <p:ext uri="{BB962C8B-B14F-4D97-AF65-F5344CB8AC3E}">
        <p14:creationId xmlns:p14="http://schemas.microsoft.com/office/powerpoint/2010/main" val="891277584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Rounded-Rectangle-5-1">
            <a:extLst xmlns:a="http://schemas.openxmlformats.org/drawingml/2006/main">
              <a:ext uri="{FF2B5EF4-FFF2-40B4-BE49-F238E27FC236}">
                <a16:creationId xmlns:a16="http://schemas.microsoft.com/office/drawing/2014/main" id="{73B2FE71-1916-4CE3-95C2-C7A3BD650E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2" name="Rounded-Rectangle-6-2">
            <a:extLst xmlns:a="http://schemas.openxmlformats.org/drawingml/2006/main">
              <a:ext uri="{FF2B5EF4-FFF2-40B4-BE49-F238E27FC236}">
                <a16:creationId xmlns:a16="http://schemas.microsoft.com/office/drawing/2014/main" id="{741B69F9-DC18-47D0-A64E-44888A9950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3" name="Rounded-Rectangle-7-3">
            <a:extLst xmlns:a="http://schemas.openxmlformats.org/drawingml/2006/main">
              <a:ext uri="{FF2B5EF4-FFF2-40B4-BE49-F238E27FC236}">
                <a16:creationId xmlns:a16="http://schemas.microsoft.com/office/drawing/2014/main" id="{70432048-7174-471F-890B-99434A5AB5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2267" y="3022568"/>
            <a:ext cx="3568732" cy="2971800"/>
          </a:xfrm>
          <a:prstGeom xmlns:a="http://schemas.openxmlformats.org/drawingml/2006/main" prst="roundRect">
            <a:avLst>
              <a:gd name="adj" fmla="val 2564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Slide-Number-Placeholder-1-4">
            <a:extLst xmlns:a="http://schemas.openxmlformats.org/drawingml/2006/main">
              <a:ext uri="{FF2B5EF4-FFF2-40B4-BE49-F238E27FC236}">
                <a16:creationId xmlns:a16="http://schemas.microsoft.com/office/drawing/2014/main" id="{AA9F33E4-4DC4-4F00-80F3-A897DDAD36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3</a:t>
            </a:r>
          </a:p>
        </p:txBody>
      </p:sp>
      <p:sp>
        <p:nvSpPr>
          <p:cNvPr id="5" name="Title-2-5">
            <a:extLst xmlns:a="http://schemas.openxmlformats.org/drawingml/2006/main">
              <a:ext uri="{FF2B5EF4-FFF2-40B4-BE49-F238E27FC236}">
                <a16:creationId xmlns:a16="http://schemas.microsoft.com/office/drawing/2014/main" id="{5D8B60D2-CDB1-422C-BFF1-1069E61D2D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Engineering judgment—not vocabulary</a:t>
            </a:r>
          </a:p>
        </p:txBody>
      </p:sp>
      <p:sp>
        <p:nvSpPr>
          <p:cNvPr id="6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BC9E2C1E-F3D3-4797-95DD-71C58B6EA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Turn behavior into representative tasks, slices, and deployment gates.</a:t>
            </a:r>
          </a:p>
        </p:txBody>
      </p:sp>
      <p:sp>
        <p:nvSpPr>
          <p:cNvPr id="7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4E67F58D-8EF7-44EE-A5C6-F64E2D2227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41830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Use code, prompting, RAG, constraints, tools, caching, or tuning deliberately.</a:t>
            </a:r>
          </a:p>
        </p:txBody>
      </p:sp>
      <p:sp>
        <p:nvSpPr>
          <p:cNvPr id="8" name="Content-Placeholder-11-8">
            <a:extLst xmlns:a="http://schemas.openxmlformats.org/drawingml/2006/main">
              <a:ext uri="{FF2B5EF4-FFF2-40B4-BE49-F238E27FC236}">
                <a16:creationId xmlns:a16="http://schemas.microsoft.com/office/drawing/2014/main" id="{D6110CAB-92C5-4DB0-A044-D43B6496D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21244" y="4900613"/>
            <a:ext cx="2949607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Trace logits, loss, gradients, batches, and one weight update.</a:t>
            </a:r>
          </a:p>
        </p:txBody>
      </p:sp>
      <p:sp>
        <p:nvSpPr>
          <p:cNvPr id="9" name="Content-Placeholder-9-9">
            <a:extLst xmlns:a="http://schemas.openxmlformats.org/drawingml/2006/main">
              <a:ext uri="{FF2B5EF4-FFF2-40B4-BE49-F238E27FC236}">
                <a16:creationId xmlns:a16="http://schemas.microsoft.com/office/drawing/2014/main" id="{E3624556-F71C-405C-B0F6-4F554592C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37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Measure</a:t>
            </a:r>
          </a:p>
        </p:txBody>
      </p:sp>
      <p:sp>
        <p:nvSpPr>
          <p:cNvPr id="10" name="Content-Placeholder-9-10">
            <a:extLst xmlns:a="http://schemas.openxmlformats.org/drawingml/2006/main">
              <a:ext uri="{FF2B5EF4-FFF2-40B4-BE49-F238E27FC236}">
                <a16:creationId xmlns:a16="http://schemas.microsoft.com/office/drawing/2014/main" id="{6078CE08-58CD-495E-8BA6-E8CC33B1C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2958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Train</a:t>
            </a:r>
          </a:p>
        </p:txBody>
      </p:sp>
      <p:sp>
        <p:nvSpPr>
          <p:cNvPr id="11" name="Content-Placeholder-9-11">
            <a:extLst xmlns:a="http://schemas.openxmlformats.org/drawingml/2006/main">
              <a:ext uri="{FF2B5EF4-FFF2-40B4-BE49-F238E27FC236}">
                <a16:creationId xmlns:a16="http://schemas.microsoft.com/office/drawing/2014/main" id="{6802BD6C-13CF-4207-918F-6A13139A2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62404" y="3429000"/>
            <a:ext cx="2940082" cy="135931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1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Choose</a:t>
            </a:r>
          </a:p>
        </p:txBody>
      </p:sp>
      <p:sp>
        <p:nvSpPr>
          <p:cNvPr id="12" name="Content-Placeholder-15-12">
            <a:extLst xmlns:a="http://schemas.openxmlformats.org/drawingml/2006/main">
              <a:ext uri="{FF2B5EF4-FFF2-40B4-BE49-F238E27FC236}">
                <a16:creationId xmlns:a16="http://schemas.microsoft.com/office/drawing/2014/main" id="{64F0F183-0215-4FB7-BEE4-EE0E71FB0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138333"/>
            <a:ext cx="11404568" cy="15994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BY THE END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Participants can explain one training step, build an eval-driven release loop, and choose the right intervention for a production failure.</a:t>
            </a:r>
          </a:p>
        </p:txBody>
      </p:sp>
    </p:spTree>
    <p:extLst>
      <p:ext uri="{BB962C8B-B14F-4D97-AF65-F5344CB8AC3E}">
        <p14:creationId xmlns:p14="http://schemas.microsoft.com/office/powerpoint/2010/main" val="2110811279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Slide-Number-Placeholder-3-2">
            <a:extLst xmlns:a="http://schemas.openxmlformats.org/drawingml/2006/main">
              <a:ext uri="{FF2B5EF4-FFF2-40B4-BE49-F238E27FC236}">
                <a16:creationId xmlns:a16="http://schemas.microsoft.com/office/drawing/2014/main" id="{0FC1724A-B553-45CC-B074-7D364AB04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4</a:t>
            </a:r>
          </a:p>
        </p:txBody>
      </p:sp>
      <p:sp>
        <p:nvSpPr>
          <p:cNvPr id="2" name="Title-10-3">
            <a:extLst xmlns:a="http://schemas.openxmlformats.org/drawingml/2006/main">
              <a:ext uri="{FF2B5EF4-FFF2-40B4-BE49-F238E27FC236}">
                <a16:creationId xmlns:a16="http://schemas.microsoft.com/office/drawing/2014/main" id="{A0D27E9E-E2B7-46E2-A93F-54AB273754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Three Tuesdays build one cumulative mental model</a:t>
            </a:r>
          </a:p>
        </p:txBody>
      </p:sp>
      <p:cxnSp>
        <p:nvCxnSpPr>
          <p:cNvPr id="15" name="Google-Shape-2259-p159-4"/>
          <p:cNvCxnSpPr/>
          <p:nvPr/>
        </p:nvCxnSpPr>
        <p:spPr>
          <a:xfrm xmlns:a="http://schemas.openxmlformats.org/drawingml/2006/main">
            <a:off x="337757" y="3373755"/>
            <a:ext cx="11460480" cy="286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000000"/>
            </a:solidFill>
            <a:prstDash val="solid"/>
          </a:ln>
        </p:spPr>
      </p:cxnSp>
      <p:sp>
        <p:nvSpPr>
          <p:cNvPr id="4" name="Google-Shape-2260-p159-5">
            <a:extLst xmlns:a="http://schemas.openxmlformats.org/drawingml/2006/main">
              <a:ext uri="{FF2B5EF4-FFF2-40B4-BE49-F238E27FC236}">
                <a16:creationId xmlns:a16="http://schemas.microsoft.com/office/drawing/2014/main" id="{F6AD989F-7E95-4FB0-8151-C27634E7CA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757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5" name="Google-Shape-2261-p159-6">
            <a:extLst xmlns:a="http://schemas.openxmlformats.org/drawingml/2006/main">
              <a:ext uri="{FF2B5EF4-FFF2-40B4-BE49-F238E27FC236}">
                <a16:creationId xmlns:a16="http://schemas.microsoft.com/office/drawing/2014/main" id="{BEF33B9F-5EDD-4436-832A-6DA6F9E01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517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6" name="Google-Shape-2262-p159-7">
            <a:extLst xmlns:a="http://schemas.openxmlformats.org/drawingml/2006/main">
              <a:ext uri="{FF2B5EF4-FFF2-40B4-BE49-F238E27FC236}">
                <a16:creationId xmlns:a16="http://schemas.microsoft.com/office/drawing/2014/main" id="{D1ED4519-F1F5-439D-A639-50D7923CB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6070" y="3320225"/>
            <a:ext cx="107061" cy="107061"/>
          </a:xfrm>
          <a:prstGeom xmlns:a="http://schemas.openxmlformats.org/drawingml/2006/main" prst="ellipse">
            <a:avLst/>
          </a:prstGeom>
          <a:solidFill xmlns:a="http://schemas.openxmlformats.org/drawingml/2006/main">
            <a:srgbClr val="000000"/>
          </a:solidFill>
        </p:spPr>
      </p:sp>
      <p:sp>
        <p:nvSpPr>
          <p:cNvPr id="7" name="Content-Placeholder-15-8">
            <a:extLst xmlns:a="http://schemas.openxmlformats.org/drawingml/2006/main">
              <a:ext uri="{FF2B5EF4-FFF2-40B4-BE49-F238E27FC236}">
                <a16:creationId xmlns:a16="http://schemas.microsoft.com/office/drawing/2014/main" id="{30000E80-653F-4069-8FA0-7969113599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NOV 3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F0B94AF7-E708-4B0E-A59F-8254CBFA02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94156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NOV 10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456F55D2-9978-4938-9BB2-5208569530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3218" y="2843308"/>
            <a:ext cx="1612868" cy="26241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NOV 17</a:t>
            </a:r>
          </a:p>
        </p:txBody>
      </p:sp>
      <p:sp>
        <p:nvSpPr>
          <p:cNvPr id="10" name="Text-Placeholder-16-11">
            <a:extLst xmlns:a="http://schemas.openxmlformats.org/drawingml/2006/main">
              <a:ext uri="{FF2B5EF4-FFF2-40B4-BE49-F238E27FC236}">
                <a16:creationId xmlns:a16="http://schemas.microsoft.com/office/drawing/2014/main" id="{99F0C28A-E36B-49E6-97AB-B74635360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7111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Learn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Build a classifier, loss function, backward pass, batch, and next-token model.</a:t>
            </a:r>
          </a:p>
        </p:txBody>
      </p:sp>
      <p:sp>
        <p:nvSpPr>
          <p:cNvPr id="11" name="Text-Placeholder-16-12">
            <a:extLst xmlns:a="http://schemas.openxmlformats.org/drawingml/2006/main">
              <a:ext uri="{FF2B5EF4-FFF2-40B4-BE49-F238E27FC236}">
                <a16:creationId xmlns:a16="http://schemas.microsoft.com/office/drawing/2014/main" id="{E069AD55-2F12-40C2-9A46-E259F3776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985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Measure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Ship nondeterministic software with evals, slices, release gates, and monitoring.</a:t>
            </a:r>
          </a:p>
        </p:txBody>
      </p:sp>
      <p:sp>
        <p:nvSpPr>
          <p:cNvPr id="12" name="Text-Placeholder-16-13">
            <a:extLst xmlns:a="http://schemas.openxmlformats.org/drawingml/2006/main">
              <a:ext uri="{FF2B5EF4-FFF2-40B4-BE49-F238E27FC236}">
                <a16:creationId xmlns:a16="http://schemas.microsoft.com/office/drawing/2014/main" id="{D05AECD5-BB5D-4C27-8818-04B0CDDDB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77879" y="3822668"/>
            <a:ext cx="3156109" cy="15862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25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Apply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Derive modern LLM techniques and make a defensible fine-tuning decision.</a:t>
            </a:r>
          </a:p>
        </p:txBody>
      </p:sp>
    </p:spTree>
    <p:extLst>
      <p:ext uri="{BB962C8B-B14F-4D97-AF65-F5344CB8AC3E}">
        <p14:creationId xmlns:p14="http://schemas.microsoft.com/office/powerpoint/2010/main" val="1176891677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6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2CC06129-6A98-4F16-82B0-9D364EE946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5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BA0C8F01-5182-459B-AF54-E533A54E3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Class 1 makes nondeterminism measurable</a:t>
            </a:r>
          </a:p>
        </p:txBody>
      </p:sp>
      <p:sp>
        <p:nvSpPr>
          <p:cNvPr id="3" name="Google-Shape-534-p58-4">
            <a:extLst xmlns:a="http://schemas.openxmlformats.org/drawingml/2006/main">
              <a:ext uri="{FF2B5EF4-FFF2-40B4-BE49-F238E27FC236}">
                <a16:creationId xmlns:a16="http://schemas.microsoft.com/office/drawing/2014/main" id="{2F3C29D2-A610-42D8-8489-E24BE9D34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Specify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Turn product intent into tasks, rubrics, invariants, and representative behavioral slices.</a:t>
            </a:r>
          </a:p>
        </p:txBody>
      </p:sp>
      <p:sp>
        <p:nvSpPr>
          <p:cNvPr id="4" name="Content-Placeholder-1-5">
            <a:extLst xmlns:a="http://schemas.openxmlformats.org/drawingml/2006/main">
              <a:ext uri="{FF2B5EF4-FFF2-40B4-BE49-F238E27FC236}">
                <a16:creationId xmlns:a16="http://schemas.microsoft.com/office/drawing/2014/main" id="{333BBA45-4E87-486A-9784-53B72E57F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Release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Gate on quality, latency, cost, critical slices, monitoring, and explicit rollback criteria.</a:t>
            </a:r>
          </a:p>
        </p:txBody>
      </p:sp>
      <p:sp>
        <p:nvSpPr>
          <p:cNvPr id="5" name="Content-Placeholder-2-6">
            <a:extLst xmlns:a="http://schemas.openxmlformats.org/drawingml/2006/main">
              <a:ext uri="{FF2B5EF4-FFF2-40B4-BE49-F238E27FC236}">
                <a16:creationId xmlns:a16="http://schemas.microsoft.com/office/drawing/2014/main" id="{0B182BF1-4A8E-4509-AF0C-35C895BD34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11682" y="3365468"/>
            <a:ext cx="3568732" cy="2628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Evaluate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Compare paired outputs, quantify uncertainty, and expose regressions hidden by aggregate scores.</a:t>
            </a:r>
          </a:p>
        </p:txBody>
      </p:sp>
    </p:spTree>
    <p:extLst>
      <p:ext uri="{BB962C8B-B14F-4D97-AF65-F5344CB8AC3E}">
        <p14:creationId xmlns:p14="http://schemas.microsoft.com/office/powerpoint/2010/main" val="2026344069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A4C47ABC-5411-4530-830A-EEFAADC22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6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0FAC8A21-D477-4C4C-80C3-4B621278A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Lab 1 turns demos into release decisions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AA0CBC7A-BFEE-40CF-89EC-AC61B1CB36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0FB02608-7EF1-4BC0-94E5-BC5AA282E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Before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C3E98505-88D9-4673-AFBF-2D727DBE6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 few handpicked prompts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One aggregate score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No rollback rule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55F0D8AD-CF1C-4316-985D-313C8DAF36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C9AD99B7-5C78-4BD9-BAE9-0D5B9F3D5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After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E5B1CCA2-54E3-46A1-8E80-3BDF10F96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Representative task set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Critical behavioral slices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Evidence-backed release gate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F4413ACD-9BB7-4EF3-9495-5D302E598C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LAB 1 • BUG-TRIAGE AGENT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Students receive stored outputs from versions A and B. They create success criteria, slices, confidence intervals, and a deployment recommendation without needing an API key.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7a7803ac1816453b"/>
              </a:rPr>
              <a:t>Open the Class 1 homework brief →</a:t>
            </a:r>
          </a:p>
        </p:txBody>
      </p:sp>
    </p:spTree>
    <p:extLst>
      <p:ext uri="{BB962C8B-B14F-4D97-AF65-F5344CB8AC3E}">
        <p14:creationId xmlns:p14="http://schemas.microsoft.com/office/powerpoint/2010/main" val="944138764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" name="Title-3-1">
            <a:extLst xmlns:a="http://schemas.openxmlformats.org/drawingml/2006/main">
              <a:ext uri="{FF2B5EF4-FFF2-40B4-BE49-F238E27FC236}">
                <a16:creationId xmlns:a16="http://schemas.microsoft.com/office/drawing/2014/main" id="{E23D6580-96AB-4B54-9D69-CF7518DAD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1738789"/>
            <a:ext cx="9448800" cy="249145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90000"/>
              </a:lnSpc>
              <a:spcAft>
                <a:spcPts val="800"/>
              </a:spcAft>
              <a:buNone/>
              <a:defRPr sz="6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5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Logits → probabilities → loss → gradients → update</a:t>
            </a:r>
          </a:p>
        </p:txBody>
      </p:sp>
      <p:sp>
        <p:nvSpPr>
          <p:cNvPr id="2" name="Subtitle-4-2">
            <a:extLst xmlns:a="http://schemas.openxmlformats.org/drawingml/2006/main">
              <a:ext uri="{FF2B5EF4-FFF2-40B4-BE49-F238E27FC236}">
                <a16:creationId xmlns:a16="http://schemas.microsoft.com/office/drawing/2014/main" id="{94702739-7BF7-4607-A6D2-E2D7F3F8D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742212"/>
            <a:ext cx="5702332" cy="108023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9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Next-token prediction is multiclass classification repeated across positions.</a:t>
            </a:r>
          </a:p>
        </p:txBody>
      </p:sp>
      <p:sp>
        <p:nvSpPr>
          <p:cNvPr id="3" name="Subtitle-4-3">
            <a:extLst xmlns:a="http://schemas.openxmlformats.org/drawingml/2006/main">
              <a:ext uri="{FF2B5EF4-FFF2-40B4-BE49-F238E27FC236}">
                <a16:creationId xmlns:a16="http://schemas.microsoft.com/office/drawing/2014/main" id="{B7DF0100-2139-414A-90E4-86D84DFF54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92240"/>
            <a:ext cx="5702332" cy="649129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8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CLASS 2 • THE TRAINING STEP</a:t>
            </a:r>
          </a:p>
        </p:txBody>
      </p:sp>
    </p:spTree>
    <p:extLst>
      <p:ext uri="{BB962C8B-B14F-4D97-AF65-F5344CB8AC3E}">
        <p14:creationId xmlns:p14="http://schemas.microsoft.com/office/powerpoint/2010/main" val="905092330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0" name="Google-Shape-532-p58-2">
            <a:extLst xmlns:a="http://schemas.openxmlformats.org/drawingml/2006/main">
              <a:ext uri="{FF2B5EF4-FFF2-40B4-BE49-F238E27FC236}">
                <a16:creationId xmlns:a16="http://schemas.microsoft.com/office/drawing/2014/main" id="{D30B54C8-19CC-45C4-B0A7-9150A9239C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315" y="6279261"/>
            <a:ext cx="518922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Autofit/>
          </a:bodyPr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8</a:t>
            </a:r>
          </a:p>
        </p:txBody>
      </p:sp>
      <p:sp>
        <p:nvSpPr>
          <p:cNvPr id="2" name="Google-Shape-533-p58-3">
            <a:extLst xmlns:a="http://schemas.openxmlformats.org/drawingml/2006/main">
              <a:ext uri="{FF2B5EF4-FFF2-40B4-BE49-F238E27FC236}">
                <a16:creationId xmlns:a16="http://schemas.microsoft.com/office/drawing/2014/main" id="{4CA93DB4-67E1-4F8B-83B9-19B80D54F5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519"/>
            <a:ext cx="11404568" cy="64427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The second lab makes backprop ordinary Python</a:t>
            </a:r>
          </a:p>
        </p:txBody>
      </p:sp>
      <p:sp>
        <p:nvSpPr>
          <p:cNvPr id="3" name="Rounded-Rectangle-1-4">
            <a:extLst xmlns:a="http://schemas.openxmlformats.org/drawingml/2006/main">
              <a:ext uri="{FF2B5EF4-FFF2-40B4-BE49-F238E27FC236}">
                <a16:creationId xmlns:a16="http://schemas.microsoft.com/office/drawing/2014/main" id="{057F7793-B454-428D-AE74-85A779998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7002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DF80BA37-93C1-46F8-BFB8-4AB1DE1D0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Mechanics</a:t>
            </a:r>
          </a:p>
        </p:txBody>
      </p:sp>
      <p:sp>
        <p:nvSpPr>
          <p:cNvPr id="5" name="Content-Placeholder-15-6">
            <a:extLst xmlns:a="http://schemas.openxmlformats.org/drawingml/2006/main">
              <a:ext uri="{FF2B5EF4-FFF2-40B4-BE49-F238E27FC236}">
                <a16:creationId xmlns:a16="http://schemas.microsoft.com/office/drawing/2014/main" id="{3FF272EB-D1E9-4D88-BD7E-B94B006028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4277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Forward pass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Backward pass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Optimizer step</a:t>
            </a:r>
          </a:p>
        </p:txBody>
      </p:sp>
      <p:sp>
        <p:nvSpPr>
          <p:cNvPr id="6" name="Rounded-Rectangle-7-7">
            <a:extLst xmlns:a="http://schemas.openxmlformats.org/drawingml/2006/main">
              <a:ext uri="{FF2B5EF4-FFF2-40B4-BE49-F238E27FC236}">
                <a16:creationId xmlns:a16="http://schemas.microsoft.com/office/drawing/2014/main" id="{4E9BC3B3-3AE6-4527-829B-904381F98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0783" y="3339084"/>
            <a:ext cx="5533930" cy="1320832"/>
          </a:xfrm>
          <a:prstGeom xmlns:a="http://schemas.openxmlformats.org/drawingml/2006/main" prst="roundRect">
            <a:avLst>
              <a:gd name="adj" fmla="val 5769"/>
            </a:avLst>
          </a:prstGeom>
          <a:solidFill xmlns:a="http://schemas.openxmlformats.org/drawingml/2006/main">
            <a:srgbClr val="F2F2F2"/>
          </a:solidFill>
        </p:spPr>
      </p:sp>
      <p:sp>
        <p:nvSpPr>
          <p:cNvPr id="7" name="Content-Placeholder-10-8">
            <a:extLst xmlns:a="http://schemas.openxmlformats.org/drawingml/2006/main">
              <a:ext uri="{FF2B5EF4-FFF2-40B4-BE49-F238E27FC236}">
                <a16:creationId xmlns:a16="http://schemas.microsoft.com/office/drawing/2014/main" id="{52F7258F-2BED-4002-AB3C-DE14B5542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3587972"/>
            <a:ext cx="4986909" cy="87782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1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Meaning</a:t>
            </a:r>
          </a:p>
        </p:txBody>
      </p:sp>
      <p:sp>
        <p:nvSpPr>
          <p:cNvPr id="8" name="Content-Placeholder-15-9">
            <a:extLst xmlns:a="http://schemas.openxmlformats.org/drawingml/2006/main">
              <a:ext uri="{FF2B5EF4-FFF2-40B4-BE49-F238E27FC236}">
                <a16:creationId xmlns:a16="http://schemas.microsoft.com/office/drawing/2014/main" id="{6C3D68E1-5CF6-4896-9639-D72B4399ED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58058" y="4828604"/>
            <a:ext cx="5236655" cy="977932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What the model believed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Who receives credit or blame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42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How behavior can change</a:t>
            </a:r>
          </a:p>
        </p:txBody>
      </p:sp>
      <p:sp>
        <p:nvSpPr>
          <p:cNvPr id="9" name="Content-Placeholder-15-10">
            <a:extLst xmlns:a="http://schemas.openxmlformats.org/drawingml/2006/main">
              <a:ext uri="{FF2B5EF4-FFF2-40B4-BE49-F238E27FC236}">
                <a16:creationId xmlns:a16="http://schemas.microsoft.com/office/drawing/2014/main" id="{FF1BCEBC-71F3-48F6-A79E-86681A49B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907" y="1157478"/>
            <a:ext cx="11404568" cy="1629251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Autofit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b="1">
                <a:solidFill>
                  <a:srgbClr val="3D8DFF"/>
                </a:solidFill>
                <a:latin typeface="Helvetica Neue"/>
                <a:ea typeface="Helvetica Neue"/>
                <a:cs typeface="Helvetica Neue"/>
              </a:rPr>
              <a:t>LAB 2 • ONE UPDATE, END TO END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65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Implement stable softmax, cross-entropy, analytical gradients, finite-difference checks, batch averaging, shifted labels, and a single SGD update.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16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00" u="sng">
                <a:solidFill>
                  <a:srgbClr val="3D8DFF"/>
                </a:solidFill>
                <a:latin typeface="Helvetica Neue"/>
                <a:ea typeface="Helvetica Neue"/>
                <a:cs typeface="Helvetica Neue"/>
                <a:hlinkClick xmlns:r="http://schemas.openxmlformats.org/officeDocument/2006/relationships" r:id="Rc5bbdb724da9451c"/>
              </a:rPr>
              <a:t>Open the Class 2 homework brief →</a:t>
            </a:r>
          </a:p>
        </p:txBody>
      </p:sp>
    </p:spTree>
    <p:extLst>
      <p:ext uri="{BB962C8B-B14F-4D97-AF65-F5344CB8AC3E}">
        <p14:creationId xmlns:p14="http://schemas.microsoft.com/office/powerpoint/2010/main" val="627891537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Slide-Number-Placeholder-1-2">
            <a:extLst xmlns:a="http://schemas.openxmlformats.org/drawingml/2006/main">
              <a:ext uri="{FF2B5EF4-FFF2-40B4-BE49-F238E27FC236}">
                <a16:creationId xmlns:a16="http://schemas.microsoft.com/office/drawing/2014/main" id="{C37B6FE7-2485-4A2F-87AB-FFD88915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79219" y="6278594"/>
            <a:ext cx="519113" cy="24126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b"/>
          <a:lstStyle xmlns:a="http://schemas.openxmlformats.org/drawingml/2006/main"/>
          <a:p xmlns:a="http://schemas.openxmlformats.org/drawingml/2006/main">
            <a:pPr algn="r">
              <a:defRPr sz="10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t>9</a:t>
            </a:r>
          </a:p>
        </p:txBody>
      </p:sp>
      <p:sp>
        <p:nvSpPr>
          <p:cNvPr id="2" name="Title-2-3">
            <a:extLst xmlns:a="http://schemas.openxmlformats.org/drawingml/2006/main">
              <a:ext uri="{FF2B5EF4-FFF2-40B4-BE49-F238E27FC236}">
                <a16:creationId xmlns:a16="http://schemas.microsoft.com/office/drawing/2014/main" id="{371BCF9F-D083-41ED-B23B-95B817464E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344043"/>
            <a:ext cx="11404568" cy="104746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9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3600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Modern LLM techniques change four levers</a:t>
            </a:r>
          </a:p>
        </p:txBody>
      </p:sp>
      <p:sp>
        <p:nvSpPr>
          <p:cNvPr id="3" name="Content-Placeholder-9-4">
            <a:extLst xmlns:a="http://schemas.openxmlformats.org/drawingml/2006/main">
              <a:ext uri="{FF2B5EF4-FFF2-40B4-BE49-F238E27FC236}">
                <a16:creationId xmlns:a16="http://schemas.microsoft.com/office/drawing/2014/main" id="{D2735AC8-E8C2-4537-A053-9A77BEEA4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Change the input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Prompting, examples, context construction, and retrieval.</a:t>
            </a:r>
          </a:p>
        </p:txBody>
      </p:sp>
      <p:sp>
        <p:nvSpPr>
          <p:cNvPr id="4" name="Content-Placeholder-10-5">
            <a:extLst xmlns:a="http://schemas.openxmlformats.org/drawingml/2006/main">
              <a:ext uri="{FF2B5EF4-FFF2-40B4-BE49-F238E27FC236}">
                <a16:creationId xmlns:a16="http://schemas.microsoft.com/office/drawing/2014/main" id="{D6F675AC-8E6E-4189-A173-994B011FB9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2031968"/>
            <a:ext cx="5537168" cy="16430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91440" tIns="45720" rIns="91440" bIns="45720"/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Change token selection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Temperature, top-p, grammars, schemas, and constrained decoding.</a:t>
            </a:r>
          </a:p>
        </p:txBody>
      </p:sp>
      <p:sp>
        <p:nvSpPr>
          <p:cNvPr id="5" name="Content-Placeholder-9-6">
            <a:extLst xmlns:a="http://schemas.openxmlformats.org/drawingml/2006/main">
              <a:ext uri="{FF2B5EF4-FFF2-40B4-BE49-F238E27FC236}">
                <a16:creationId xmlns:a16="http://schemas.microsoft.com/office/drawing/2014/main" id="{46E9E64B-839B-4E84-8887-8282CB09C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93668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Change the weights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Supervised fine-tuning and parameter-efficient adaptation.</a:t>
            </a:r>
          </a:p>
        </p:txBody>
      </p:sp>
      <p:sp>
        <p:nvSpPr>
          <p:cNvPr id="6" name="Content-Placeholder-10-7">
            <a:extLst xmlns:a="http://schemas.openxmlformats.org/drawingml/2006/main">
              <a:ext uri="{FF2B5EF4-FFF2-40B4-BE49-F238E27FC236}">
                <a16:creationId xmlns:a16="http://schemas.microsoft.com/office/drawing/2014/main" id="{4899008E-4557-474D-8C02-3294C5E7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56592" y="4016978"/>
            <a:ext cx="5537168" cy="164315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lIns="0" tIns="0" rIns="0" bIns="0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2025" b="1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Wrap it in software</a:t>
            </a:r>
          </a:p>
          <a:p xmlns:a="http://schemas.openxmlformats.org/drawingml/2006/main">
            <a:pPr algn="l">
              <a:lnSpc>
                <a:spcPct val="106000"/>
              </a:lnSpc>
              <a:spcAft>
                <a:spcPts val="800"/>
              </a:spcAft>
              <a:buNone/>
              <a:defRPr sz="2400">
                <a:solidFill>
                  <a:srgbClr val="000000"/>
                </a:solidFill>
                <a:latin typeface="Helvetica Neue"/>
                <a:ea typeface="Helvetica Neue"/>
                <a:cs typeface="Helvetica Neue"/>
              </a:defRPr>
            </a:pPr>
            <a:r>
              <a:rPr sz="1575">
                <a:solidFill>
                  <a:srgbClr val="000000"/>
                </a:solidFill>
                <a:latin typeface="Helvetica Neue"/>
                <a:ea typeface="Helvetica Neue"/>
                <a:cs typeface="Helvetica Neue"/>
              </a:rPr>
              <a:t>Tools, agents, retries, validation, state, monitoring, and caches.</a:t>
            </a:r>
          </a:p>
        </p:txBody>
      </p:sp>
    </p:spTree>
    <p:extLst>
      <p:ext uri="{BB962C8B-B14F-4D97-AF65-F5344CB8AC3E}">
        <p14:creationId xmlns:p14="http://schemas.microsoft.com/office/powerpoint/2010/main" val="95867502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2026-08-08T20:54:30.1260000Z</dcterms:created>
  <dcterms:modified xsi:type="dcterms:W3CDTF">2026-08-08T20:54:30.1260000Z</dcterms:modified>
</coreProperties>
</file>